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ebm" ContentType="video/webm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tags/tag2.xml" ContentType="application/vnd.openxmlformats-officedocument.presentationml.tags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tags/tag3.xml" ContentType="application/vnd.openxmlformats-officedocument.presentationml.tag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7"/>
  </p:notesMasterIdLst>
  <p:sldIdLst>
    <p:sldId id="279" r:id="rId2"/>
    <p:sldId id="281" r:id="rId3"/>
    <p:sldId id="286" r:id="rId4"/>
    <p:sldId id="298" r:id="rId5"/>
    <p:sldId id="296" r:id="rId6"/>
    <p:sldId id="297" r:id="rId7"/>
    <p:sldId id="299" r:id="rId8"/>
    <p:sldId id="300" r:id="rId9"/>
    <p:sldId id="301" r:id="rId10"/>
    <p:sldId id="302" r:id="rId11"/>
    <p:sldId id="303" r:id="rId12"/>
    <p:sldId id="304" r:id="rId13"/>
    <p:sldId id="305" r:id="rId14"/>
    <p:sldId id="306" r:id="rId15"/>
    <p:sldId id="307" r:id="rId16"/>
    <p:sldId id="308" r:id="rId17"/>
    <p:sldId id="310" r:id="rId18"/>
    <p:sldId id="311" r:id="rId19"/>
    <p:sldId id="312" r:id="rId20"/>
    <p:sldId id="313" r:id="rId21"/>
    <p:sldId id="314" r:id="rId22"/>
    <p:sldId id="315" r:id="rId23"/>
    <p:sldId id="317" r:id="rId24"/>
    <p:sldId id="316" r:id="rId25"/>
    <p:sldId id="318" r:id="rId26"/>
    <p:sldId id="319" r:id="rId27"/>
    <p:sldId id="320" r:id="rId28"/>
    <p:sldId id="321" r:id="rId29"/>
    <p:sldId id="322" r:id="rId30"/>
    <p:sldId id="323" r:id="rId31"/>
    <p:sldId id="324" r:id="rId32"/>
    <p:sldId id="325" r:id="rId33"/>
    <p:sldId id="326" r:id="rId34"/>
    <p:sldId id="327" r:id="rId35"/>
    <p:sldId id="328" r:id="rId36"/>
    <p:sldId id="329" r:id="rId37"/>
    <p:sldId id="330" r:id="rId38"/>
    <p:sldId id="331" r:id="rId39"/>
    <p:sldId id="332" r:id="rId40"/>
    <p:sldId id="333" r:id="rId41"/>
    <p:sldId id="334" r:id="rId42"/>
    <p:sldId id="335" r:id="rId43"/>
    <p:sldId id="336" r:id="rId44"/>
    <p:sldId id="337" r:id="rId45"/>
    <p:sldId id="338" r:id="rId46"/>
    <p:sldId id="339" r:id="rId47"/>
    <p:sldId id="340" r:id="rId48"/>
    <p:sldId id="341" r:id="rId49"/>
    <p:sldId id="342" r:id="rId50"/>
    <p:sldId id="343" r:id="rId51"/>
    <p:sldId id="344" r:id="rId52"/>
    <p:sldId id="345" r:id="rId53"/>
    <p:sldId id="346" r:id="rId54"/>
    <p:sldId id="347" r:id="rId55"/>
    <p:sldId id="295" r:id="rId5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82C34"/>
    <a:srgbClr val="01A4EF"/>
    <a:srgbClr val="F25022"/>
    <a:srgbClr val="7FBA00"/>
    <a:srgbClr val="FFB901"/>
    <a:srgbClr val="747474"/>
    <a:srgbClr val="E81123"/>
    <a:srgbClr val="F5734E"/>
    <a:srgbClr val="F9AA9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7DFF1F7-5787-D14D-9E0D-AC35A082117F}" v="3" dt="2019-04-17T08:05:36.87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29" autoAdjust="0"/>
    <p:restoredTop sz="95833"/>
  </p:normalViewPr>
  <p:slideViewPr>
    <p:cSldViewPr snapToGrid="0">
      <p:cViewPr>
        <p:scale>
          <a:sx n="88" d="100"/>
          <a:sy n="88" d="100"/>
        </p:scale>
        <p:origin x="72" y="7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angDinghow" userId="ef1fec0e-db1d-4cdc-b3d6-5f0ec56e6bad" providerId="ADAL" clId="{67DFF1F7-5787-D14D-9E0D-AC35A082117F}"/>
    <pc:docChg chg="undo custSel addSld delSld modSld">
      <pc:chgData name="YangDinghow" userId="ef1fec0e-db1d-4cdc-b3d6-5f0ec56e6bad" providerId="ADAL" clId="{67DFF1F7-5787-D14D-9E0D-AC35A082117F}" dt="2019-04-17T08:05:36.870" v="9"/>
      <pc:docMkLst>
        <pc:docMk/>
      </pc:docMkLst>
      <pc:sldChg chg="addSp delSp add del">
        <pc:chgData name="YangDinghow" userId="ef1fec0e-db1d-4cdc-b3d6-5f0ec56e6bad" providerId="ADAL" clId="{67DFF1F7-5787-D14D-9E0D-AC35A082117F}" dt="2019-04-17T08:05:36.870" v="9"/>
        <pc:sldMkLst>
          <pc:docMk/>
          <pc:sldMk cId="0" sldId="267"/>
        </pc:sldMkLst>
        <pc:spChg chg="add">
          <ac:chgData name="YangDinghow" userId="ef1fec0e-db1d-4cdc-b3d6-5f0ec56e6bad" providerId="ADAL" clId="{67DFF1F7-5787-D14D-9E0D-AC35A082117F}" dt="2019-04-17T08:05:36.870" v="9"/>
          <ac:spMkLst>
            <pc:docMk/>
            <pc:sldMk cId="0" sldId="267"/>
            <ac:spMk id="10" creationId="{BB42F323-2617-AE47-9A0E-BFCA09FA9F2F}"/>
          </ac:spMkLst>
        </pc:spChg>
        <pc:picChg chg="del">
          <ac:chgData name="YangDinghow" userId="ef1fec0e-db1d-4cdc-b3d6-5f0ec56e6bad" providerId="ADAL" clId="{67DFF1F7-5787-D14D-9E0D-AC35A082117F}" dt="2019-04-17T08:05:04.435" v="0" actId="478"/>
          <ac:picMkLst>
            <pc:docMk/>
            <pc:sldMk cId="0" sldId="267"/>
            <ac:picMk id="7" creationId="{00000000-0000-0000-0000-000000000000}"/>
          </ac:picMkLst>
        </pc:picChg>
        <pc:picChg chg="add">
          <ac:chgData name="YangDinghow" userId="ef1fec0e-db1d-4cdc-b3d6-5f0ec56e6bad" providerId="ADAL" clId="{67DFF1F7-5787-D14D-9E0D-AC35A082117F}" dt="2019-04-17T08:05:36.870" v="9"/>
          <ac:picMkLst>
            <pc:docMk/>
            <pc:sldMk cId="0" sldId="267"/>
            <ac:picMk id="9" creationId="{C4D676DC-4F0A-CC4F-8E9F-C55A103A3095}"/>
          </ac:picMkLst>
        </pc:picChg>
      </pc:sldChg>
      <pc:sldChg chg="addSp delSp modSp add del">
        <pc:chgData name="YangDinghow" userId="ef1fec0e-db1d-4cdc-b3d6-5f0ec56e6bad" providerId="ADAL" clId="{67DFF1F7-5787-D14D-9E0D-AC35A082117F}" dt="2019-04-17T08:05:25.312" v="7"/>
        <pc:sldMkLst>
          <pc:docMk/>
          <pc:sldMk cId="3916604167" sldId="267"/>
        </pc:sldMkLst>
        <pc:picChg chg="add del mod">
          <ac:chgData name="YangDinghow" userId="ef1fec0e-db1d-4cdc-b3d6-5f0ec56e6bad" providerId="ADAL" clId="{67DFF1F7-5787-D14D-9E0D-AC35A082117F}" dt="2019-04-17T08:05:24.841" v="6" actId="1076"/>
          <ac:picMkLst>
            <pc:docMk/>
            <pc:sldMk cId="3916604167" sldId="267"/>
            <ac:picMk id="6" creationId="{00000000-0000-0000-0000-00000000000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FFF8E1-6103-4C59-9E66-8A7B759F3F9E}" type="datetimeFigureOut">
              <a:rPr lang="zh-CN" altLang="en-US" smtClean="0"/>
              <a:t>2020/12/13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257BDB-6100-4499-AC49-B98CBB93D5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61619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57BDB-6100-4499-AC49-B98CBB93D513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17042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57BDB-6100-4499-AC49-B98CBB93D513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02493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57BDB-6100-4499-AC49-B98CBB93D513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28628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57BDB-6100-4499-AC49-B98CBB93D513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76317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57BDB-6100-4499-AC49-B98CBB93D513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36225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57BDB-6100-4499-AC49-B98CBB93D513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17980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57BDB-6100-4499-AC49-B98CBB93D513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45518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57BDB-6100-4499-AC49-B98CBB93D513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96226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57BDB-6100-4499-AC49-B98CBB93D513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53459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57BDB-6100-4499-AC49-B98CBB93D513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13554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57BDB-6100-4499-AC49-B98CBB93D513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48329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57BDB-6100-4499-AC49-B98CBB93D513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546899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57BDB-6100-4499-AC49-B98CBB93D513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884936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57BDB-6100-4499-AC49-B98CBB93D513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277593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57BDB-6100-4499-AC49-B98CBB93D513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808113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57BDB-6100-4499-AC49-B98CBB93D513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892968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57BDB-6100-4499-AC49-B98CBB93D513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346434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57BDB-6100-4499-AC49-B98CBB93D513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48431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57BDB-6100-4499-AC49-B98CBB93D513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314202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57BDB-6100-4499-AC49-B98CBB93D513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080254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57BDB-6100-4499-AC49-B98CBB93D513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330580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57BDB-6100-4499-AC49-B98CBB93D513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45906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57BDB-6100-4499-AC49-B98CBB93D513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17225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57BDB-6100-4499-AC49-B98CBB93D513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388194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57BDB-6100-4499-AC49-B98CBB93D513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938321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57BDB-6100-4499-AC49-B98CBB93D513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783236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57BDB-6100-4499-AC49-B98CBB93D513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414968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57BDB-6100-4499-AC49-B98CBB93D513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347566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57BDB-6100-4499-AC49-B98CBB93D513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457116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57BDB-6100-4499-AC49-B98CBB93D513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543201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57BDB-6100-4499-AC49-B98CBB93D513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617197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57BDB-6100-4499-AC49-B98CBB93D513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184218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57BDB-6100-4499-AC49-B98CBB93D513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28622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57BDB-6100-4499-AC49-B98CBB93D513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665943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57BDB-6100-4499-AC49-B98CBB93D513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866326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57BDB-6100-4499-AC49-B98CBB93D513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013626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57BDB-6100-4499-AC49-B98CBB93D513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927011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57BDB-6100-4499-AC49-B98CBB93D513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757721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57BDB-6100-4499-AC49-B98CBB93D513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986856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57BDB-6100-4499-AC49-B98CBB93D513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531926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57BDB-6100-4499-AC49-B98CBB93D513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959644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57BDB-6100-4499-AC49-B98CBB93D513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555416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57BDB-6100-4499-AC49-B98CBB93D513}" type="slidenum">
              <a:rPr lang="zh-CN" altLang="en-US" smtClean="0"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834994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57BDB-6100-4499-AC49-B98CBB93D513}" type="slidenum">
              <a:rPr lang="zh-CN" altLang="en-US" smtClean="0"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51758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57BDB-6100-4499-AC49-B98CBB93D513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775473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57BDB-6100-4499-AC49-B98CBB93D513}" type="slidenum">
              <a:rPr lang="zh-CN" altLang="en-US" smtClean="0"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662872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57BDB-6100-4499-AC49-B98CBB93D513}" type="slidenum">
              <a:rPr lang="zh-CN" altLang="en-US" smtClean="0"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698063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57BDB-6100-4499-AC49-B98CBB93D513}" type="slidenum">
              <a:rPr lang="zh-CN" altLang="en-US" smtClean="0"/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285039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57BDB-6100-4499-AC49-B98CBB93D513}" type="slidenum">
              <a:rPr lang="zh-CN" altLang="en-US" smtClean="0"/>
              <a:t>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71502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57BDB-6100-4499-AC49-B98CBB93D513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89997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57BDB-6100-4499-AC49-B98CBB93D513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16763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57BDB-6100-4499-AC49-B98CBB93D513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22670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57BDB-6100-4499-AC49-B98CBB93D513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60679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F68E2-58F2-4D09-BE8B-E3BD06533059}" type="datetimeFigureOut">
              <a:rPr lang="en-US" smtClean="0"/>
              <a:t>12/13/2020</a:t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6473-DF6D-4702-B328-E0DD40540A4E}" type="datetimeFigureOut">
              <a:rPr lang="en-US" smtClean="0"/>
              <a:t>12/13/2020</a:t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24D31-43A5-475A-80CF-332C9F6DCF35}" type="datetimeFigureOut">
              <a:rPr lang="en-US" smtClean="0"/>
              <a:t>12/13/2020</a:t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FC5F6-F338-4AE4-BB23-26385BCFC423}" type="datetimeFigureOut">
              <a:rPr lang="en-US" smtClean="0"/>
              <a:t>12/13/2020</a:t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 smtClean="0"/>
              <a:t>12/13/2020</a:t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4D41-86C1-4908-B66A-0B50CEB3BF29}" type="datetimeFigureOut">
              <a:rPr lang="en-US" smtClean="0"/>
              <a:t>12/13/2020</a:t>
            </a:fld>
            <a:endParaRPr 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6E2C-56C1-4E0D-A793-0088A7FDD37E}" type="datetimeFigureOut">
              <a:rPr lang="en-US" smtClean="0"/>
              <a:t>12/13/2020</a:t>
            </a:fld>
            <a:endParaRPr lang="en-US" dirty="0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smtClean="0"/>
              <a:t>12/13/2020</a:t>
            </a:fld>
            <a:endParaRPr 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 smtClean="0"/>
              <a:t>12/13/2020</a:t>
            </a:fld>
            <a:endParaRPr 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CD8A05A-E798-4F25-8C87-F3EE3C87A0F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897159" y="211224"/>
            <a:ext cx="2794706" cy="776251"/>
          </a:xfrm>
          <a:prstGeom prst="rect">
            <a:avLst/>
          </a:prstGeom>
        </p:spPr>
      </p:pic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B0378E19-6925-4DF6-B8C8-EDD06E47B4AE}"/>
              </a:ext>
            </a:extLst>
          </p:cNvPr>
          <p:cNvCxnSpPr>
            <a:cxnSpLocks/>
          </p:cNvCxnSpPr>
          <p:nvPr userDrawn="1"/>
        </p:nvCxnSpPr>
        <p:spPr>
          <a:xfrm flipV="1">
            <a:off x="202019" y="1163782"/>
            <a:ext cx="11876374" cy="80228"/>
          </a:xfrm>
          <a:prstGeom prst="line">
            <a:avLst/>
          </a:prstGeom>
          <a:ln>
            <a:solidFill>
              <a:srgbClr val="01A4E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ABBEA6-7C60-4B02-AE87-00D78D8422AF}" type="datetimeFigureOut">
              <a:rPr lang="en-US" smtClean="0"/>
              <a:t>12/13/2020</a:t>
            </a:fld>
            <a:endParaRPr 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D897-D46E-4AD2-BD9B-49DD3E640873}" type="datetimeFigureOut">
              <a:rPr lang="en-US" smtClean="0"/>
              <a:t>12/13/2020</a:t>
            </a:fld>
            <a:endParaRPr 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C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624D31-43A5-475A-80CF-332C9F6DCF35}" type="datetimeFigureOut">
              <a:rPr lang="en-US" smtClean="0"/>
              <a:t>12/13/2020</a:t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.xml"/><Relationship Id="rId5" Type="http://schemas.openxmlformats.org/officeDocument/2006/relationships/image" Target="../media/image1.png"/><Relationship Id="rId4" Type="http://schemas.openxmlformats.org/officeDocument/2006/relationships/image" Target="../media/image2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2.xml"/><Relationship Id="rId5" Type="http://schemas.openxmlformats.org/officeDocument/2006/relationships/image" Target="../media/image1.png"/><Relationship Id="rId4" Type="http://schemas.openxmlformats.org/officeDocument/2006/relationships/image" Target="../media/image2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jpeg"/><Relationship Id="rId4" Type="http://schemas.openxmlformats.org/officeDocument/2006/relationships/image" Target="../media/image33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webm"/><Relationship Id="rId1" Type="http://schemas.microsoft.com/office/2007/relationships/media" Target="../media/media1.webm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notesSlide" Target="../notesSlides/notesSlide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raytracing.github.io/books/RayTracingInOneWeekend.html" TargetMode="Externa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C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665587" y="2002923"/>
            <a:ext cx="2055189" cy="1990343"/>
            <a:chOff x="2316219" y="2407725"/>
            <a:chExt cx="2018544" cy="2015004"/>
          </a:xfrm>
        </p:grpSpPr>
        <p:sp>
          <p:nvSpPr>
            <p:cNvPr id="6" name="矩形: 圆角 5"/>
            <p:cNvSpPr/>
            <p:nvPr/>
          </p:nvSpPr>
          <p:spPr>
            <a:xfrm>
              <a:off x="2319758" y="2407725"/>
              <a:ext cx="948205" cy="948205"/>
            </a:xfrm>
            <a:prstGeom prst="roundRect">
              <a:avLst>
                <a:gd name="adj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: 圆角 12"/>
            <p:cNvSpPr/>
            <p:nvPr/>
          </p:nvSpPr>
          <p:spPr>
            <a:xfrm>
              <a:off x="3386558" y="2407725"/>
              <a:ext cx="948205" cy="948205"/>
            </a:xfrm>
            <a:prstGeom prst="roundRect">
              <a:avLst>
                <a:gd name="adj" fmla="val 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5" name="矩形: 圆角 14"/>
            <p:cNvSpPr/>
            <p:nvPr/>
          </p:nvSpPr>
          <p:spPr>
            <a:xfrm>
              <a:off x="3386556" y="3474524"/>
              <a:ext cx="948205" cy="948205"/>
            </a:xfrm>
            <a:prstGeom prst="roundRect">
              <a:avLst>
                <a:gd name="adj" fmla="val 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矩形: 圆角 15"/>
            <p:cNvSpPr/>
            <p:nvPr/>
          </p:nvSpPr>
          <p:spPr>
            <a:xfrm>
              <a:off x="2316219" y="3474523"/>
              <a:ext cx="948205" cy="948205"/>
            </a:xfrm>
            <a:prstGeom prst="roundRect">
              <a:avLst>
                <a:gd name="adj" fmla="val 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标题 1"/>
          <p:cNvSpPr txBox="1"/>
          <p:nvPr/>
        </p:nvSpPr>
        <p:spPr>
          <a:xfrm>
            <a:off x="4481247" y="1845723"/>
            <a:ext cx="5343265" cy="7236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  <a:sym typeface="+mn-lt"/>
              </a:rPr>
              <a:t>2020</a:t>
            </a:r>
            <a:r>
              <a:rPr lang="zh-CN" altLang="en-US" sz="32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  <a:sym typeface="+mn-lt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  <a:sym typeface="+mn-lt"/>
              </a:rPr>
              <a:t>TJMSC</a:t>
            </a:r>
            <a:r>
              <a:rPr lang="zh-CN" altLang="en-US" sz="32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  <a:sym typeface="+mn-lt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  <a:sym typeface="+mn-lt"/>
              </a:rPr>
              <a:t>Tech.</a:t>
            </a:r>
            <a:r>
              <a:rPr lang="zh-CN" altLang="en-US" sz="32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  <a:sym typeface="+mn-lt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  <a:sym typeface="+mn-lt"/>
              </a:rPr>
              <a:t>Courses</a:t>
            </a:r>
            <a:endParaRPr lang="zh-CN" altLang="en-US" sz="3200" dirty="0">
              <a:solidFill>
                <a:schemeClr val="bg2"/>
              </a:solidFill>
              <a:latin typeface="DengXian" charset="0"/>
              <a:ea typeface="DengXian" charset="0"/>
              <a:cs typeface="DengXian" charset="0"/>
              <a:sym typeface="+mn-lt"/>
            </a:endParaRPr>
          </a:p>
        </p:txBody>
      </p:sp>
      <p:sp>
        <p:nvSpPr>
          <p:cNvPr id="10" name="标题 1"/>
          <p:cNvSpPr txBox="1"/>
          <p:nvPr/>
        </p:nvSpPr>
        <p:spPr>
          <a:xfrm>
            <a:off x="4481247" y="2818336"/>
            <a:ext cx="6109588" cy="11749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  <a:sym typeface="+mn-lt"/>
              </a:rPr>
              <a:t>Raytracing </a:t>
            </a:r>
          </a:p>
          <a:p>
            <a:r>
              <a:rPr lang="en-US" altLang="zh-CN" sz="40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  <a:sym typeface="+mn-lt"/>
              </a:rPr>
              <a:t>In One Weekend</a:t>
            </a:r>
            <a:endParaRPr lang="zh-CN" altLang="en-US" sz="4000" dirty="0">
              <a:solidFill>
                <a:schemeClr val="bg2"/>
              </a:solidFill>
              <a:latin typeface="DengXian" charset="0"/>
              <a:ea typeface="DengXian" charset="0"/>
              <a:cs typeface="DengXian" charset="0"/>
              <a:sym typeface="+mn-lt"/>
            </a:endParaRPr>
          </a:p>
        </p:txBody>
      </p:sp>
      <p:cxnSp>
        <p:nvCxnSpPr>
          <p:cNvPr id="7" name="直接连接符 6"/>
          <p:cNvCxnSpPr>
            <a:cxnSpLocks/>
          </p:cNvCxnSpPr>
          <p:nvPr/>
        </p:nvCxnSpPr>
        <p:spPr>
          <a:xfrm flipV="1">
            <a:off x="4629198" y="2553282"/>
            <a:ext cx="5533374" cy="16056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标题 1"/>
          <p:cNvSpPr txBox="1"/>
          <p:nvPr/>
        </p:nvSpPr>
        <p:spPr>
          <a:xfrm>
            <a:off x="7536041" y="4606429"/>
            <a:ext cx="3458726" cy="164390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0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</a:rPr>
              <a:t>Dec.</a:t>
            </a:r>
            <a:r>
              <a:rPr lang="zh-CN" altLang="en-US" sz="20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</a:rPr>
              <a:t> </a:t>
            </a:r>
            <a:r>
              <a:rPr lang="en-US" altLang="zh-CN" sz="20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</a:rPr>
              <a:t>13,</a:t>
            </a:r>
            <a:r>
              <a:rPr lang="zh-CN" altLang="en-US" sz="20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</a:rPr>
              <a:t> </a:t>
            </a:r>
            <a:r>
              <a:rPr lang="en-US" altLang="zh-CN" sz="20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</a:rPr>
              <a:t>2020</a:t>
            </a:r>
            <a:endParaRPr lang="zh-CN" altLang="en-US" sz="2000" dirty="0">
              <a:solidFill>
                <a:schemeClr val="bg2"/>
              </a:solidFill>
              <a:latin typeface="DengXian" charset="0"/>
              <a:ea typeface="DengXian" charset="0"/>
              <a:cs typeface="DengXian" charset="0"/>
            </a:endParaRPr>
          </a:p>
          <a:p>
            <a:r>
              <a:rPr lang="en-US" sz="20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</a:rPr>
              <a:t>Room 434</a:t>
            </a:r>
            <a:r>
              <a:rPr lang="en-US" altLang="zh-CN" sz="20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</a:rPr>
              <a:t>,</a:t>
            </a:r>
            <a:r>
              <a:rPr lang="en-US" sz="20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</a:rPr>
              <a:t> Ji Shi Building</a:t>
            </a:r>
            <a:br>
              <a:rPr lang="en-US" sz="20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</a:rPr>
            </a:br>
            <a:r>
              <a:rPr lang="en-US" altLang="zh-CN" sz="20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</a:rPr>
              <a:t>SSE</a:t>
            </a:r>
            <a:r>
              <a:rPr lang="en-US" sz="20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</a:rPr>
              <a:t>, Tongji Uni</a:t>
            </a:r>
            <a:r>
              <a:rPr lang="en-US" altLang="zh-CN" sz="20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</a:rPr>
              <a:t>versity</a:t>
            </a:r>
            <a:endParaRPr lang="en-US" sz="2000" dirty="0">
              <a:solidFill>
                <a:schemeClr val="bg2"/>
              </a:solidFill>
              <a:latin typeface="DengXian" charset="0"/>
              <a:ea typeface="DengXian" charset="0"/>
              <a:cs typeface="DengXian" charset="0"/>
            </a:endParaRPr>
          </a:p>
        </p:txBody>
      </p:sp>
      <p:sp>
        <p:nvSpPr>
          <p:cNvPr id="18" name="标题 1"/>
          <p:cNvSpPr txBox="1"/>
          <p:nvPr/>
        </p:nvSpPr>
        <p:spPr>
          <a:xfrm>
            <a:off x="854601" y="4555512"/>
            <a:ext cx="4827742" cy="15929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000" dirty="0" err="1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</a:rPr>
              <a:t>Weisi</a:t>
            </a:r>
            <a:r>
              <a:rPr lang="en-US" altLang="zh-CN" sz="20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</a:rPr>
              <a:t> Wang</a:t>
            </a:r>
            <a:endParaRPr lang="zh-CN" altLang="en-US" sz="2000" dirty="0">
              <a:solidFill>
                <a:schemeClr val="bg2"/>
              </a:solidFill>
              <a:latin typeface="DengXian" charset="0"/>
              <a:ea typeface="DengXian" charset="0"/>
              <a:cs typeface="DengXian" charset="0"/>
            </a:endParaRPr>
          </a:p>
          <a:p>
            <a:r>
              <a:rPr lang="en-US" altLang="zh-CN" sz="2000" dirty="0" err="1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</a:rPr>
              <a:t>Tongji</a:t>
            </a:r>
            <a:r>
              <a:rPr lang="zh-CN" altLang="en-US" sz="20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</a:rPr>
              <a:t> </a:t>
            </a:r>
            <a:r>
              <a:rPr lang="en-US" altLang="zh-CN" sz="20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</a:rPr>
              <a:t>Microsoft</a:t>
            </a:r>
            <a:r>
              <a:rPr lang="zh-CN" altLang="en-US" sz="20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</a:rPr>
              <a:t> </a:t>
            </a:r>
            <a:r>
              <a:rPr lang="en-US" altLang="zh-CN" sz="20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</a:rPr>
              <a:t>Student</a:t>
            </a:r>
            <a:r>
              <a:rPr lang="zh-CN" altLang="en-US" sz="20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</a:rPr>
              <a:t> </a:t>
            </a:r>
            <a:r>
              <a:rPr lang="en-US" altLang="zh-CN" sz="20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</a:rPr>
              <a:t>Club</a:t>
            </a:r>
          </a:p>
          <a:p>
            <a:r>
              <a:rPr lang="en-US" altLang="zh-CN" sz="20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</a:rPr>
              <a:t>Microsoft Learn Student Ambassadors</a:t>
            </a:r>
            <a:endParaRPr lang="zh-CN" altLang="en-US" sz="2000" dirty="0">
              <a:solidFill>
                <a:schemeClr val="bg2"/>
              </a:solidFill>
              <a:latin typeface="DengXian" charset="0"/>
              <a:ea typeface="DengXian" charset="0"/>
              <a:cs typeface="DengXian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C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5789618-6D11-4BC5-A1D1-CF88472C3F19}"/>
              </a:ext>
            </a:extLst>
          </p:cNvPr>
          <p:cNvSpPr txBox="1">
            <a:spLocks/>
          </p:cNvSpPr>
          <p:nvPr/>
        </p:nvSpPr>
        <p:spPr>
          <a:xfrm>
            <a:off x="390196" y="287799"/>
            <a:ext cx="81534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</a:rPr>
              <a:t>The Vector3 Class</a:t>
            </a:r>
          </a:p>
        </p:txBody>
      </p:sp>
      <p:sp>
        <p:nvSpPr>
          <p:cNvPr id="21" name="标题 1">
            <a:extLst>
              <a:ext uri="{FF2B5EF4-FFF2-40B4-BE49-F238E27FC236}">
                <a16:creationId xmlns:a16="http://schemas.microsoft.com/office/drawing/2014/main" id="{F5EB3A12-BDEA-4123-8D7F-7518F0210B75}"/>
              </a:ext>
            </a:extLst>
          </p:cNvPr>
          <p:cNvSpPr txBox="1"/>
          <p:nvPr/>
        </p:nvSpPr>
        <p:spPr>
          <a:xfrm>
            <a:off x="832855" y="6147406"/>
            <a:ext cx="3323965" cy="3227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6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  <a:sym typeface="+mn-lt"/>
              </a:rPr>
              <a:t>2020</a:t>
            </a:r>
            <a:r>
              <a:rPr lang="zh-CN" altLang="en-US" sz="16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  <a:sym typeface="+mn-lt"/>
              </a:rPr>
              <a:t> </a:t>
            </a:r>
            <a:r>
              <a:rPr lang="en-US" altLang="zh-CN" sz="16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  <a:sym typeface="+mn-lt"/>
              </a:rPr>
              <a:t>TJMSC</a:t>
            </a:r>
            <a:r>
              <a:rPr lang="zh-CN" altLang="en-US" sz="16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  <a:sym typeface="+mn-lt"/>
              </a:rPr>
              <a:t> </a:t>
            </a:r>
            <a:r>
              <a:rPr lang="en-US" altLang="zh-CN" sz="16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  <a:sym typeface="+mn-lt"/>
              </a:rPr>
              <a:t>Tech.</a:t>
            </a:r>
            <a:r>
              <a:rPr lang="zh-CN" altLang="en-US" sz="16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  <a:sym typeface="+mn-lt"/>
              </a:rPr>
              <a:t> </a:t>
            </a:r>
            <a:r>
              <a:rPr lang="en-US" altLang="zh-CN" sz="16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  <a:sym typeface="+mn-lt"/>
              </a:rPr>
              <a:t>Courses</a:t>
            </a:r>
            <a:endParaRPr lang="zh-CN" altLang="en-US" sz="1600" dirty="0">
              <a:solidFill>
                <a:schemeClr val="bg2"/>
              </a:solidFill>
              <a:latin typeface="DengXian" charset="0"/>
              <a:ea typeface="DengXian" charset="0"/>
              <a:cs typeface="DengXian" charset="0"/>
              <a:sym typeface="+mn-lt"/>
            </a:endParaRPr>
          </a:p>
        </p:txBody>
      </p:sp>
      <p:sp>
        <p:nvSpPr>
          <p:cNvPr id="22" name="标题 1">
            <a:extLst>
              <a:ext uri="{FF2B5EF4-FFF2-40B4-BE49-F238E27FC236}">
                <a16:creationId xmlns:a16="http://schemas.microsoft.com/office/drawing/2014/main" id="{BF8CD409-D2F6-4209-9982-B8AA55F4B931}"/>
              </a:ext>
            </a:extLst>
          </p:cNvPr>
          <p:cNvSpPr txBox="1"/>
          <p:nvPr/>
        </p:nvSpPr>
        <p:spPr>
          <a:xfrm>
            <a:off x="832855" y="6466785"/>
            <a:ext cx="4019097" cy="3357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  <a:sym typeface="+mn-lt"/>
              </a:rPr>
              <a:t>Raytracing In One Weekend</a:t>
            </a:r>
            <a:endParaRPr lang="zh-CN" altLang="en-US" sz="2400" dirty="0">
              <a:solidFill>
                <a:schemeClr val="bg2"/>
              </a:solidFill>
              <a:latin typeface="DengXian" charset="0"/>
              <a:ea typeface="DengXian" charset="0"/>
              <a:cs typeface="DengXian" charset="0"/>
              <a:sym typeface="+mn-lt"/>
            </a:endParaRPr>
          </a:p>
        </p:txBody>
      </p:sp>
      <p:cxnSp>
        <p:nvCxnSpPr>
          <p:cNvPr id="23" name="直接连接符 6">
            <a:extLst>
              <a:ext uri="{FF2B5EF4-FFF2-40B4-BE49-F238E27FC236}">
                <a16:creationId xmlns:a16="http://schemas.microsoft.com/office/drawing/2014/main" id="{063841C9-2EE4-493F-9776-4C72D314B5C1}"/>
              </a:ext>
            </a:extLst>
          </p:cNvPr>
          <p:cNvCxnSpPr>
            <a:cxnSpLocks/>
          </p:cNvCxnSpPr>
          <p:nvPr/>
        </p:nvCxnSpPr>
        <p:spPr>
          <a:xfrm flipV="1">
            <a:off x="832855" y="6437289"/>
            <a:ext cx="3829001" cy="1111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4" name="组合 1">
            <a:extLst>
              <a:ext uri="{FF2B5EF4-FFF2-40B4-BE49-F238E27FC236}">
                <a16:creationId xmlns:a16="http://schemas.microsoft.com/office/drawing/2014/main" id="{162F5480-D0FD-4159-990E-C8BE2A267D4F}"/>
              </a:ext>
            </a:extLst>
          </p:cNvPr>
          <p:cNvGrpSpPr/>
          <p:nvPr/>
        </p:nvGrpSpPr>
        <p:grpSpPr>
          <a:xfrm>
            <a:off x="94485" y="6161516"/>
            <a:ext cx="629511" cy="609648"/>
            <a:chOff x="2316219" y="2407725"/>
            <a:chExt cx="2018544" cy="2015004"/>
          </a:xfrm>
        </p:grpSpPr>
        <p:sp>
          <p:nvSpPr>
            <p:cNvPr id="25" name="矩形: 圆角 5">
              <a:extLst>
                <a:ext uri="{FF2B5EF4-FFF2-40B4-BE49-F238E27FC236}">
                  <a16:creationId xmlns:a16="http://schemas.microsoft.com/office/drawing/2014/main" id="{8F0F5BD2-8151-4F4B-9BEF-C3372CD9EBBF}"/>
                </a:ext>
              </a:extLst>
            </p:cNvPr>
            <p:cNvSpPr/>
            <p:nvPr/>
          </p:nvSpPr>
          <p:spPr>
            <a:xfrm>
              <a:off x="2319758" y="2407725"/>
              <a:ext cx="948205" cy="948205"/>
            </a:xfrm>
            <a:prstGeom prst="roundRect">
              <a:avLst>
                <a:gd name="adj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: 圆角 12">
              <a:extLst>
                <a:ext uri="{FF2B5EF4-FFF2-40B4-BE49-F238E27FC236}">
                  <a16:creationId xmlns:a16="http://schemas.microsoft.com/office/drawing/2014/main" id="{0EFC5F4E-CD97-4C81-8B75-78D8E1A00A60}"/>
                </a:ext>
              </a:extLst>
            </p:cNvPr>
            <p:cNvSpPr/>
            <p:nvPr/>
          </p:nvSpPr>
          <p:spPr>
            <a:xfrm>
              <a:off x="3386558" y="2407725"/>
              <a:ext cx="948205" cy="948205"/>
            </a:xfrm>
            <a:prstGeom prst="roundRect">
              <a:avLst>
                <a:gd name="adj" fmla="val 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7" name="矩形: 圆角 14">
              <a:extLst>
                <a:ext uri="{FF2B5EF4-FFF2-40B4-BE49-F238E27FC236}">
                  <a16:creationId xmlns:a16="http://schemas.microsoft.com/office/drawing/2014/main" id="{6F0DE636-560C-4549-827A-DD5731F9A0AD}"/>
                </a:ext>
              </a:extLst>
            </p:cNvPr>
            <p:cNvSpPr/>
            <p:nvPr/>
          </p:nvSpPr>
          <p:spPr>
            <a:xfrm>
              <a:off x="3386556" y="3474524"/>
              <a:ext cx="948205" cy="948205"/>
            </a:xfrm>
            <a:prstGeom prst="roundRect">
              <a:avLst>
                <a:gd name="adj" fmla="val 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矩形: 圆角 15">
              <a:extLst>
                <a:ext uri="{FF2B5EF4-FFF2-40B4-BE49-F238E27FC236}">
                  <a16:creationId xmlns:a16="http://schemas.microsoft.com/office/drawing/2014/main" id="{2FD925D8-241D-4710-975D-7FF0F1BBDC50}"/>
                </a:ext>
              </a:extLst>
            </p:cNvPr>
            <p:cNvSpPr/>
            <p:nvPr/>
          </p:nvSpPr>
          <p:spPr>
            <a:xfrm>
              <a:off x="2316219" y="3474523"/>
              <a:ext cx="948205" cy="948205"/>
            </a:xfrm>
            <a:prstGeom prst="roundRect">
              <a:avLst>
                <a:gd name="adj" fmla="val 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4" name="Picture 13" descr="Background pattern&#10;&#10;Description automatically generated">
            <a:extLst>
              <a:ext uri="{FF2B5EF4-FFF2-40B4-BE49-F238E27FC236}">
                <a16:creationId xmlns:a16="http://schemas.microsoft.com/office/drawing/2014/main" id="{444DBB7F-EDBA-483A-8586-6916B08DE3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8312" y="2969078"/>
            <a:ext cx="2618016" cy="130900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DAF9A2B-526C-4DAD-B0A6-02129F92D249}"/>
              </a:ext>
            </a:extLst>
          </p:cNvPr>
          <p:cNvSpPr txBox="1"/>
          <p:nvPr/>
        </p:nvSpPr>
        <p:spPr>
          <a:xfrm>
            <a:off x="390196" y="1385817"/>
            <a:ext cx="8069378" cy="4616648"/>
          </a:xfrm>
          <a:prstGeom prst="rect">
            <a:avLst/>
          </a:prstGeom>
          <a:solidFill>
            <a:srgbClr val="282C34"/>
          </a:solidFill>
        </p:spPr>
        <p:txBody>
          <a:bodyPr wrap="square">
            <a:spAutoFit/>
          </a:bodyPr>
          <a:lstStyle/>
          <a:p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package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E5C07B"/>
                </a:solidFill>
                <a:effectLst/>
                <a:latin typeface="Fira Code" panose="020B0809050000020004" pitchFamily="49" charset="0"/>
              </a:rPr>
              <a:t>main</a:t>
            </a:r>
            <a:endParaRPr lang="en-US" altLang="zh-CN" sz="1400" b="0" dirty="0">
              <a:solidFill>
                <a:srgbClr val="ABB2BF"/>
              </a:solidFill>
              <a:effectLst/>
              <a:latin typeface="Fira Code" panose="020B0809050000020004" pitchFamily="49" charset="0"/>
            </a:endParaRPr>
          </a:p>
          <a:p>
            <a:b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</a:b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import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(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altLang="zh-CN" sz="1400" b="0" dirty="0">
                <a:solidFill>
                  <a:srgbClr val="98C379"/>
                </a:solidFill>
                <a:effectLst/>
                <a:latin typeface="Fira Code" panose="020B0809050000020004" pitchFamily="49" charset="0"/>
              </a:rPr>
              <a:t>"raytracing-tutorials/utils"</a:t>
            </a:r>
            <a:endParaRPr lang="en-US" altLang="zh-CN" sz="1400" b="0" dirty="0">
              <a:solidFill>
                <a:srgbClr val="ABB2BF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)</a:t>
            </a:r>
          </a:p>
          <a:p>
            <a:b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</a:br>
            <a:r>
              <a:rPr lang="en-US" altLang="zh-CN" sz="1400" b="0" dirty="0" err="1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func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61AFEF"/>
                </a:solidFill>
                <a:effectLst/>
                <a:latin typeface="Fira Code" panose="020B0809050000020004" pitchFamily="49" charset="0"/>
              </a:rPr>
              <a:t>main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() {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altLang="zh-CN" sz="1400" b="0" dirty="0">
                <a:solidFill>
                  <a:srgbClr val="E06C75"/>
                </a:solidFill>
                <a:effectLst/>
                <a:latin typeface="Fira Code" panose="020B0809050000020004" pitchFamily="49" charset="0"/>
              </a:rPr>
              <a:t>w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, </a:t>
            </a:r>
            <a:r>
              <a:rPr lang="en-US" altLang="zh-CN" sz="1400" b="0" dirty="0">
                <a:solidFill>
                  <a:srgbClr val="E06C75"/>
                </a:solidFill>
                <a:effectLst/>
                <a:latin typeface="Fira Code" panose="020B0809050000020004" pitchFamily="49" charset="0"/>
              </a:rPr>
              <a:t>h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E5C07B"/>
                </a:solidFill>
                <a:effectLst/>
                <a:latin typeface="Fira Code" panose="020B0809050000020004" pitchFamily="49" charset="0"/>
              </a:rPr>
              <a:t>:=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D19A66"/>
                </a:solidFill>
                <a:effectLst/>
                <a:latin typeface="Fira Code" panose="020B0809050000020004" pitchFamily="49" charset="0"/>
              </a:rPr>
              <a:t>200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, </a:t>
            </a:r>
            <a:r>
              <a:rPr lang="en-US" altLang="zh-CN" sz="1400" b="0" dirty="0">
                <a:solidFill>
                  <a:srgbClr val="D19A66"/>
                </a:solidFill>
                <a:effectLst/>
                <a:latin typeface="Fira Code" panose="020B0809050000020004" pitchFamily="49" charset="0"/>
              </a:rPr>
              <a:t>100</a:t>
            </a:r>
            <a:endParaRPr lang="en-US" altLang="zh-CN" sz="1400" b="0" dirty="0">
              <a:solidFill>
                <a:srgbClr val="ABB2BF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altLang="zh-CN" sz="1400" b="0" dirty="0" err="1">
                <a:solidFill>
                  <a:srgbClr val="E06C75"/>
                </a:solidFill>
                <a:effectLst/>
                <a:latin typeface="Fira Code" panose="020B0809050000020004" pitchFamily="49" charset="0"/>
              </a:rPr>
              <a:t>img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E5C07B"/>
                </a:solidFill>
                <a:effectLst/>
                <a:latin typeface="Fira Code" panose="020B0809050000020004" pitchFamily="49" charset="0"/>
              </a:rPr>
              <a:t>:=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utils.</a:t>
            </a:r>
            <a:r>
              <a:rPr lang="en-US" altLang="zh-CN" sz="1400" b="0" dirty="0" err="1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NewRGBA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(w, h)</a:t>
            </a:r>
          </a:p>
          <a:p>
            <a:b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</a:b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for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E06C75"/>
                </a:solidFill>
                <a:effectLst/>
                <a:latin typeface="Fira Code" panose="020B0809050000020004" pitchFamily="49" charset="0"/>
              </a:rPr>
              <a:t>j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E5C07B"/>
                </a:solidFill>
                <a:effectLst/>
                <a:latin typeface="Fira Code" panose="020B0809050000020004" pitchFamily="49" charset="0"/>
              </a:rPr>
              <a:t>:=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D19A66"/>
                </a:solidFill>
                <a:effectLst/>
                <a:latin typeface="Fira Code" panose="020B0809050000020004" pitchFamily="49" charset="0"/>
              </a:rPr>
              <a:t>0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; j </a:t>
            </a:r>
            <a:r>
              <a:rPr lang="en-US" altLang="zh-CN" sz="1400" b="0" dirty="0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&lt;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h; 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j</a:t>
            </a:r>
            <a:r>
              <a:rPr lang="en-US" altLang="zh-CN" sz="1400" b="0" dirty="0" err="1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++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{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    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for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 err="1">
                <a:solidFill>
                  <a:srgbClr val="E06C75"/>
                </a:solidFill>
                <a:effectLst/>
                <a:latin typeface="Fira Code" panose="020B0809050000020004" pitchFamily="49" charset="0"/>
              </a:rPr>
              <a:t>i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E5C07B"/>
                </a:solidFill>
                <a:effectLst/>
                <a:latin typeface="Fira Code" panose="020B0809050000020004" pitchFamily="49" charset="0"/>
              </a:rPr>
              <a:t>:=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D19A66"/>
                </a:solidFill>
                <a:effectLst/>
                <a:latin typeface="Fira Code" panose="020B0809050000020004" pitchFamily="49" charset="0"/>
              </a:rPr>
              <a:t>0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; 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i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&lt;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w; 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i</a:t>
            </a:r>
            <a:r>
              <a:rPr lang="en-US" altLang="zh-CN" sz="1400" b="0" dirty="0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++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{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        </a:t>
            </a:r>
            <a:r>
              <a:rPr lang="en-US" altLang="zh-CN" sz="1400" b="0" dirty="0">
                <a:solidFill>
                  <a:srgbClr val="E06C75"/>
                </a:solidFill>
                <a:effectLst/>
                <a:latin typeface="Fira Code" panose="020B0809050000020004" pitchFamily="49" charset="0"/>
              </a:rPr>
              <a:t>r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E5C07B"/>
                </a:solidFill>
                <a:effectLst/>
                <a:latin typeface="Fira Code" panose="020B0809050000020004" pitchFamily="49" charset="0"/>
              </a:rPr>
              <a:t>:=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float32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i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) 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/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float32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(w)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        </a:t>
            </a:r>
            <a:r>
              <a:rPr lang="en-US" altLang="zh-CN" sz="1400" b="0" dirty="0">
                <a:solidFill>
                  <a:srgbClr val="E06C75"/>
                </a:solidFill>
                <a:effectLst/>
                <a:latin typeface="Fira Code" panose="020B0809050000020004" pitchFamily="49" charset="0"/>
              </a:rPr>
              <a:t>g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E5C07B"/>
                </a:solidFill>
                <a:effectLst/>
                <a:latin typeface="Fira Code" panose="020B0809050000020004" pitchFamily="49" charset="0"/>
              </a:rPr>
              <a:t>:=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float32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(j) 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/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float32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(h)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        </a:t>
            </a:r>
            <a:r>
              <a:rPr lang="en-US" altLang="zh-CN" sz="1400" b="0" dirty="0">
                <a:solidFill>
                  <a:srgbClr val="E06C75"/>
                </a:solidFill>
                <a:effectLst/>
                <a:latin typeface="Fira Code" panose="020B0809050000020004" pitchFamily="49" charset="0"/>
              </a:rPr>
              <a:t>b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E5C07B"/>
                </a:solidFill>
                <a:effectLst/>
                <a:latin typeface="Fira Code" panose="020B0809050000020004" pitchFamily="49" charset="0"/>
              </a:rPr>
              <a:t>:=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float32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altLang="zh-CN" sz="1400" b="0" dirty="0">
                <a:solidFill>
                  <a:srgbClr val="D19A66"/>
                </a:solidFill>
                <a:effectLst/>
                <a:latin typeface="Fira Code" panose="020B0809050000020004" pitchFamily="49" charset="0"/>
              </a:rPr>
              <a:t>0.2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)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        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img.</a:t>
            </a:r>
            <a:r>
              <a:rPr lang="en-US" altLang="zh-CN" sz="1400" b="0" dirty="0" err="1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SetRGB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i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, j, utils.</a:t>
            </a:r>
            <a:r>
              <a:rPr lang="en-US" altLang="zh-CN" sz="1400" b="0" dirty="0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NewVector3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(r, g, b))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    }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}</a:t>
            </a:r>
          </a:p>
          <a:p>
            <a:b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</a:b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img.</a:t>
            </a:r>
            <a:r>
              <a:rPr lang="en-US" altLang="zh-CN" sz="1400" b="0" dirty="0" err="1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SavePNG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altLang="zh-CN" sz="1400" b="0" dirty="0">
                <a:solidFill>
                  <a:srgbClr val="98C379"/>
                </a:solidFill>
                <a:effectLst/>
                <a:latin typeface="Fira Code" panose="020B0809050000020004" pitchFamily="49" charset="0"/>
              </a:rPr>
              <a:t>"result.png"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)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63970546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5789618-6D11-4BC5-A1D1-CF88472C3F19}"/>
              </a:ext>
            </a:extLst>
          </p:cNvPr>
          <p:cNvSpPr txBox="1">
            <a:spLocks/>
          </p:cNvSpPr>
          <p:nvPr/>
        </p:nvSpPr>
        <p:spPr>
          <a:xfrm>
            <a:off x="390195" y="287799"/>
            <a:ext cx="8732033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</a:rPr>
              <a:t>Rays, a Simple Camera, and Background</a:t>
            </a:r>
          </a:p>
        </p:txBody>
      </p:sp>
      <p:sp>
        <p:nvSpPr>
          <p:cNvPr id="21" name="标题 1">
            <a:extLst>
              <a:ext uri="{FF2B5EF4-FFF2-40B4-BE49-F238E27FC236}">
                <a16:creationId xmlns:a16="http://schemas.microsoft.com/office/drawing/2014/main" id="{F5EB3A12-BDEA-4123-8D7F-7518F0210B75}"/>
              </a:ext>
            </a:extLst>
          </p:cNvPr>
          <p:cNvSpPr txBox="1"/>
          <p:nvPr/>
        </p:nvSpPr>
        <p:spPr>
          <a:xfrm>
            <a:off x="832855" y="6147406"/>
            <a:ext cx="3323965" cy="3227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6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  <a:sym typeface="+mn-lt"/>
              </a:rPr>
              <a:t>2020</a:t>
            </a:r>
            <a:r>
              <a:rPr lang="zh-CN" altLang="en-US" sz="16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  <a:sym typeface="+mn-lt"/>
              </a:rPr>
              <a:t> </a:t>
            </a:r>
            <a:r>
              <a:rPr lang="en-US" altLang="zh-CN" sz="16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  <a:sym typeface="+mn-lt"/>
              </a:rPr>
              <a:t>TJMSC</a:t>
            </a:r>
            <a:r>
              <a:rPr lang="zh-CN" altLang="en-US" sz="16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  <a:sym typeface="+mn-lt"/>
              </a:rPr>
              <a:t> </a:t>
            </a:r>
            <a:r>
              <a:rPr lang="en-US" altLang="zh-CN" sz="16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  <a:sym typeface="+mn-lt"/>
              </a:rPr>
              <a:t>Tech.</a:t>
            </a:r>
            <a:r>
              <a:rPr lang="zh-CN" altLang="en-US" sz="16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  <a:sym typeface="+mn-lt"/>
              </a:rPr>
              <a:t> </a:t>
            </a:r>
            <a:r>
              <a:rPr lang="en-US" altLang="zh-CN" sz="16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  <a:sym typeface="+mn-lt"/>
              </a:rPr>
              <a:t>Courses</a:t>
            </a:r>
            <a:endParaRPr lang="zh-CN" altLang="en-US" sz="1600" dirty="0">
              <a:solidFill>
                <a:schemeClr val="bg2"/>
              </a:solidFill>
              <a:latin typeface="DengXian" charset="0"/>
              <a:ea typeface="DengXian" charset="0"/>
              <a:cs typeface="DengXian" charset="0"/>
              <a:sym typeface="+mn-lt"/>
            </a:endParaRPr>
          </a:p>
        </p:txBody>
      </p:sp>
      <p:sp>
        <p:nvSpPr>
          <p:cNvPr id="22" name="标题 1">
            <a:extLst>
              <a:ext uri="{FF2B5EF4-FFF2-40B4-BE49-F238E27FC236}">
                <a16:creationId xmlns:a16="http://schemas.microsoft.com/office/drawing/2014/main" id="{BF8CD409-D2F6-4209-9982-B8AA55F4B931}"/>
              </a:ext>
            </a:extLst>
          </p:cNvPr>
          <p:cNvSpPr txBox="1"/>
          <p:nvPr/>
        </p:nvSpPr>
        <p:spPr>
          <a:xfrm>
            <a:off x="832855" y="6466785"/>
            <a:ext cx="4019097" cy="3357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  <a:sym typeface="+mn-lt"/>
              </a:rPr>
              <a:t>Raytracing In One Weekend</a:t>
            </a:r>
            <a:endParaRPr lang="zh-CN" altLang="en-US" sz="2400" dirty="0">
              <a:solidFill>
                <a:schemeClr val="bg2"/>
              </a:solidFill>
              <a:latin typeface="DengXian" charset="0"/>
              <a:ea typeface="DengXian" charset="0"/>
              <a:cs typeface="DengXian" charset="0"/>
              <a:sym typeface="+mn-lt"/>
            </a:endParaRPr>
          </a:p>
        </p:txBody>
      </p:sp>
      <p:cxnSp>
        <p:nvCxnSpPr>
          <p:cNvPr id="23" name="直接连接符 6">
            <a:extLst>
              <a:ext uri="{FF2B5EF4-FFF2-40B4-BE49-F238E27FC236}">
                <a16:creationId xmlns:a16="http://schemas.microsoft.com/office/drawing/2014/main" id="{063841C9-2EE4-493F-9776-4C72D314B5C1}"/>
              </a:ext>
            </a:extLst>
          </p:cNvPr>
          <p:cNvCxnSpPr>
            <a:cxnSpLocks/>
          </p:cNvCxnSpPr>
          <p:nvPr/>
        </p:nvCxnSpPr>
        <p:spPr>
          <a:xfrm flipV="1">
            <a:off x="832855" y="6437289"/>
            <a:ext cx="3829001" cy="1111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4" name="组合 1">
            <a:extLst>
              <a:ext uri="{FF2B5EF4-FFF2-40B4-BE49-F238E27FC236}">
                <a16:creationId xmlns:a16="http://schemas.microsoft.com/office/drawing/2014/main" id="{162F5480-D0FD-4159-990E-C8BE2A267D4F}"/>
              </a:ext>
            </a:extLst>
          </p:cNvPr>
          <p:cNvGrpSpPr/>
          <p:nvPr/>
        </p:nvGrpSpPr>
        <p:grpSpPr>
          <a:xfrm>
            <a:off x="94485" y="6161516"/>
            <a:ext cx="629511" cy="609648"/>
            <a:chOff x="2316219" y="2407725"/>
            <a:chExt cx="2018544" cy="2015004"/>
          </a:xfrm>
        </p:grpSpPr>
        <p:sp>
          <p:nvSpPr>
            <p:cNvPr id="25" name="矩形: 圆角 5">
              <a:extLst>
                <a:ext uri="{FF2B5EF4-FFF2-40B4-BE49-F238E27FC236}">
                  <a16:creationId xmlns:a16="http://schemas.microsoft.com/office/drawing/2014/main" id="{8F0F5BD2-8151-4F4B-9BEF-C3372CD9EBBF}"/>
                </a:ext>
              </a:extLst>
            </p:cNvPr>
            <p:cNvSpPr/>
            <p:nvPr/>
          </p:nvSpPr>
          <p:spPr>
            <a:xfrm>
              <a:off x="2319758" y="2407725"/>
              <a:ext cx="948205" cy="948205"/>
            </a:xfrm>
            <a:prstGeom prst="roundRect">
              <a:avLst>
                <a:gd name="adj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: 圆角 12">
              <a:extLst>
                <a:ext uri="{FF2B5EF4-FFF2-40B4-BE49-F238E27FC236}">
                  <a16:creationId xmlns:a16="http://schemas.microsoft.com/office/drawing/2014/main" id="{0EFC5F4E-CD97-4C81-8B75-78D8E1A00A60}"/>
                </a:ext>
              </a:extLst>
            </p:cNvPr>
            <p:cNvSpPr/>
            <p:nvPr/>
          </p:nvSpPr>
          <p:spPr>
            <a:xfrm>
              <a:off x="3386558" y="2407725"/>
              <a:ext cx="948205" cy="948205"/>
            </a:xfrm>
            <a:prstGeom prst="roundRect">
              <a:avLst>
                <a:gd name="adj" fmla="val 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7" name="矩形: 圆角 14">
              <a:extLst>
                <a:ext uri="{FF2B5EF4-FFF2-40B4-BE49-F238E27FC236}">
                  <a16:creationId xmlns:a16="http://schemas.microsoft.com/office/drawing/2014/main" id="{6F0DE636-560C-4549-827A-DD5731F9A0AD}"/>
                </a:ext>
              </a:extLst>
            </p:cNvPr>
            <p:cNvSpPr/>
            <p:nvPr/>
          </p:nvSpPr>
          <p:spPr>
            <a:xfrm>
              <a:off x="3386556" y="3474524"/>
              <a:ext cx="948205" cy="948205"/>
            </a:xfrm>
            <a:prstGeom prst="roundRect">
              <a:avLst>
                <a:gd name="adj" fmla="val 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矩形: 圆角 15">
              <a:extLst>
                <a:ext uri="{FF2B5EF4-FFF2-40B4-BE49-F238E27FC236}">
                  <a16:creationId xmlns:a16="http://schemas.microsoft.com/office/drawing/2014/main" id="{2FD925D8-241D-4710-975D-7FF0F1BBDC50}"/>
                </a:ext>
              </a:extLst>
            </p:cNvPr>
            <p:cNvSpPr/>
            <p:nvPr/>
          </p:nvSpPr>
          <p:spPr>
            <a:xfrm>
              <a:off x="2316219" y="3474523"/>
              <a:ext cx="948205" cy="948205"/>
            </a:xfrm>
            <a:prstGeom prst="roundRect">
              <a:avLst>
                <a:gd name="adj" fmla="val 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146" name="Picture 2">
            <a:extLst>
              <a:ext uri="{FF2B5EF4-FFF2-40B4-BE49-F238E27FC236}">
                <a16:creationId xmlns:a16="http://schemas.microsoft.com/office/drawing/2014/main" id="{C9C6E8A7-977C-4590-827E-A2B6391170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8243" y="1451882"/>
            <a:ext cx="4809445" cy="1565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E2956A4-C0C9-4BD5-BD64-BB72954A753D}"/>
              </a:ext>
            </a:extLst>
          </p:cNvPr>
          <p:cNvSpPr txBox="1"/>
          <p:nvPr/>
        </p:nvSpPr>
        <p:spPr>
          <a:xfrm>
            <a:off x="242340" y="1497312"/>
            <a:ext cx="6096000" cy="289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package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E5C07B"/>
                </a:solidFill>
                <a:effectLst/>
                <a:latin typeface="Fira Code" panose="020B0809050000020004" pitchFamily="49" charset="0"/>
              </a:rPr>
              <a:t>utils</a:t>
            </a:r>
            <a:endParaRPr lang="en-US" altLang="zh-CN" sz="1400" b="0" dirty="0">
              <a:solidFill>
                <a:srgbClr val="ABB2BF"/>
              </a:solidFill>
              <a:effectLst/>
              <a:latin typeface="Fira Code" panose="020B0809050000020004" pitchFamily="49" charset="0"/>
            </a:endParaRPr>
          </a:p>
          <a:p>
            <a:b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</a:b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type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E5C07B"/>
                </a:solidFill>
                <a:effectLst/>
                <a:latin typeface="Fira Code" panose="020B0809050000020004" pitchFamily="49" charset="0"/>
              </a:rPr>
              <a:t>Ray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struct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{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Origin, Direction 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*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Vector3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}</a:t>
            </a:r>
          </a:p>
          <a:p>
            <a:b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</a:br>
            <a:r>
              <a:rPr lang="en-US" altLang="zh-CN" sz="1400" b="0" dirty="0" err="1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func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(r 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*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Ray) </a:t>
            </a:r>
            <a:r>
              <a:rPr lang="en-US" altLang="zh-CN" sz="1400" b="0" dirty="0">
                <a:solidFill>
                  <a:srgbClr val="61AFEF"/>
                </a:solidFill>
                <a:effectLst/>
                <a:latin typeface="Fira Code" panose="020B0809050000020004" pitchFamily="49" charset="0"/>
              </a:rPr>
              <a:t>At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(t 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float32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) 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*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Vector3 {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return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r.Origin.</a:t>
            </a:r>
            <a:r>
              <a:rPr lang="en-US" altLang="zh-CN" sz="1400" b="0" dirty="0" err="1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AddVec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r.Direction.</a:t>
            </a:r>
            <a:r>
              <a:rPr lang="en-US" altLang="zh-CN" sz="1400" b="0" dirty="0" err="1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MulFVec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(t))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}</a:t>
            </a:r>
          </a:p>
          <a:p>
            <a:b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</a:br>
            <a:r>
              <a:rPr lang="en-US" altLang="zh-CN" sz="1400" b="0" dirty="0" err="1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func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 err="1">
                <a:solidFill>
                  <a:srgbClr val="61AFEF"/>
                </a:solidFill>
                <a:effectLst/>
                <a:latin typeface="Fira Code" panose="020B0809050000020004" pitchFamily="49" charset="0"/>
              </a:rPr>
              <a:t>NewRay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ori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, 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dir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*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Vector3) 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*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Ray {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return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&amp;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Ray{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ori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, 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dir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}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}</a:t>
            </a:r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95F31363-5362-4BDB-833A-DF73E5DD85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1435" y="3702069"/>
            <a:ext cx="7018225" cy="2548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379891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5789618-6D11-4BC5-A1D1-CF88472C3F19}"/>
              </a:ext>
            </a:extLst>
          </p:cNvPr>
          <p:cNvSpPr txBox="1">
            <a:spLocks/>
          </p:cNvSpPr>
          <p:nvPr/>
        </p:nvSpPr>
        <p:spPr>
          <a:xfrm>
            <a:off x="390195" y="287799"/>
            <a:ext cx="8732033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</a:rPr>
              <a:t>Rays, a Simple Camera, and Background</a:t>
            </a:r>
          </a:p>
        </p:txBody>
      </p:sp>
      <p:sp>
        <p:nvSpPr>
          <p:cNvPr id="21" name="标题 1">
            <a:extLst>
              <a:ext uri="{FF2B5EF4-FFF2-40B4-BE49-F238E27FC236}">
                <a16:creationId xmlns:a16="http://schemas.microsoft.com/office/drawing/2014/main" id="{F5EB3A12-BDEA-4123-8D7F-7518F0210B75}"/>
              </a:ext>
            </a:extLst>
          </p:cNvPr>
          <p:cNvSpPr txBox="1"/>
          <p:nvPr/>
        </p:nvSpPr>
        <p:spPr>
          <a:xfrm>
            <a:off x="832855" y="6147406"/>
            <a:ext cx="3323965" cy="3227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6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  <a:sym typeface="+mn-lt"/>
              </a:rPr>
              <a:t>2020</a:t>
            </a:r>
            <a:r>
              <a:rPr lang="zh-CN" altLang="en-US" sz="16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  <a:sym typeface="+mn-lt"/>
              </a:rPr>
              <a:t> </a:t>
            </a:r>
            <a:r>
              <a:rPr lang="en-US" altLang="zh-CN" sz="16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  <a:sym typeface="+mn-lt"/>
              </a:rPr>
              <a:t>TJMSC</a:t>
            </a:r>
            <a:r>
              <a:rPr lang="zh-CN" altLang="en-US" sz="16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  <a:sym typeface="+mn-lt"/>
              </a:rPr>
              <a:t> </a:t>
            </a:r>
            <a:r>
              <a:rPr lang="en-US" altLang="zh-CN" sz="16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  <a:sym typeface="+mn-lt"/>
              </a:rPr>
              <a:t>Tech.</a:t>
            </a:r>
            <a:r>
              <a:rPr lang="zh-CN" altLang="en-US" sz="16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  <a:sym typeface="+mn-lt"/>
              </a:rPr>
              <a:t> </a:t>
            </a:r>
            <a:r>
              <a:rPr lang="en-US" altLang="zh-CN" sz="16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  <a:sym typeface="+mn-lt"/>
              </a:rPr>
              <a:t>Courses</a:t>
            </a:r>
            <a:endParaRPr lang="zh-CN" altLang="en-US" sz="1600" dirty="0">
              <a:solidFill>
                <a:schemeClr val="bg2"/>
              </a:solidFill>
              <a:latin typeface="DengXian" charset="0"/>
              <a:ea typeface="DengXian" charset="0"/>
              <a:cs typeface="DengXian" charset="0"/>
              <a:sym typeface="+mn-lt"/>
            </a:endParaRPr>
          </a:p>
        </p:txBody>
      </p:sp>
      <p:sp>
        <p:nvSpPr>
          <p:cNvPr id="22" name="标题 1">
            <a:extLst>
              <a:ext uri="{FF2B5EF4-FFF2-40B4-BE49-F238E27FC236}">
                <a16:creationId xmlns:a16="http://schemas.microsoft.com/office/drawing/2014/main" id="{BF8CD409-D2F6-4209-9982-B8AA55F4B931}"/>
              </a:ext>
            </a:extLst>
          </p:cNvPr>
          <p:cNvSpPr txBox="1"/>
          <p:nvPr/>
        </p:nvSpPr>
        <p:spPr>
          <a:xfrm>
            <a:off x="832855" y="6466785"/>
            <a:ext cx="4019097" cy="3357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  <a:sym typeface="+mn-lt"/>
              </a:rPr>
              <a:t>Raytracing In One Weekend</a:t>
            </a:r>
            <a:endParaRPr lang="zh-CN" altLang="en-US" sz="2400" dirty="0">
              <a:solidFill>
                <a:schemeClr val="bg2"/>
              </a:solidFill>
              <a:latin typeface="DengXian" charset="0"/>
              <a:ea typeface="DengXian" charset="0"/>
              <a:cs typeface="DengXian" charset="0"/>
              <a:sym typeface="+mn-lt"/>
            </a:endParaRPr>
          </a:p>
        </p:txBody>
      </p:sp>
      <p:cxnSp>
        <p:nvCxnSpPr>
          <p:cNvPr id="23" name="直接连接符 6">
            <a:extLst>
              <a:ext uri="{FF2B5EF4-FFF2-40B4-BE49-F238E27FC236}">
                <a16:creationId xmlns:a16="http://schemas.microsoft.com/office/drawing/2014/main" id="{063841C9-2EE4-493F-9776-4C72D314B5C1}"/>
              </a:ext>
            </a:extLst>
          </p:cNvPr>
          <p:cNvCxnSpPr>
            <a:cxnSpLocks/>
          </p:cNvCxnSpPr>
          <p:nvPr/>
        </p:nvCxnSpPr>
        <p:spPr>
          <a:xfrm flipV="1">
            <a:off x="832855" y="6437289"/>
            <a:ext cx="3829001" cy="1111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4" name="组合 1">
            <a:extLst>
              <a:ext uri="{FF2B5EF4-FFF2-40B4-BE49-F238E27FC236}">
                <a16:creationId xmlns:a16="http://schemas.microsoft.com/office/drawing/2014/main" id="{162F5480-D0FD-4159-990E-C8BE2A267D4F}"/>
              </a:ext>
            </a:extLst>
          </p:cNvPr>
          <p:cNvGrpSpPr/>
          <p:nvPr/>
        </p:nvGrpSpPr>
        <p:grpSpPr>
          <a:xfrm>
            <a:off x="94485" y="6161516"/>
            <a:ext cx="629511" cy="609648"/>
            <a:chOff x="2316219" y="2407725"/>
            <a:chExt cx="2018544" cy="2015004"/>
          </a:xfrm>
        </p:grpSpPr>
        <p:sp>
          <p:nvSpPr>
            <p:cNvPr id="25" name="矩形: 圆角 5">
              <a:extLst>
                <a:ext uri="{FF2B5EF4-FFF2-40B4-BE49-F238E27FC236}">
                  <a16:creationId xmlns:a16="http://schemas.microsoft.com/office/drawing/2014/main" id="{8F0F5BD2-8151-4F4B-9BEF-C3372CD9EBBF}"/>
                </a:ext>
              </a:extLst>
            </p:cNvPr>
            <p:cNvSpPr/>
            <p:nvPr/>
          </p:nvSpPr>
          <p:spPr>
            <a:xfrm>
              <a:off x="2319758" y="2407725"/>
              <a:ext cx="948205" cy="948205"/>
            </a:xfrm>
            <a:prstGeom prst="roundRect">
              <a:avLst>
                <a:gd name="adj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: 圆角 12">
              <a:extLst>
                <a:ext uri="{FF2B5EF4-FFF2-40B4-BE49-F238E27FC236}">
                  <a16:creationId xmlns:a16="http://schemas.microsoft.com/office/drawing/2014/main" id="{0EFC5F4E-CD97-4C81-8B75-78D8E1A00A60}"/>
                </a:ext>
              </a:extLst>
            </p:cNvPr>
            <p:cNvSpPr/>
            <p:nvPr/>
          </p:nvSpPr>
          <p:spPr>
            <a:xfrm>
              <a:off x="3386558" y="2407725"/>
              <a:ext cx="948205" cy="948205"/>
            </a:xfrm>
            <a:prstGeom prst="roundRect">
              <a:avLst>
                <a:gd name="adj" fmla="val 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7" name="矩形: 圆角 14">
              <a:extLst>
                <a:ext uri="{FF2B5EF4-FFF2-40B4-BE49-F238E27FC236}">
                  <a16:creationId xmlns:a16="http://schemas.microsoft.com/office/drawing/2014/main" id="{6F0DE636-560C-4549-827A-DD5731F9A0AD}"/>
                </a:ext>
              </a:extLst>
            </p:cNvPr>
            <p:cNvSpPr/>
            <p:nvPr/>
          </p:nvSpPr>
          <p:spPr>
            <a:xfrm>
              <a:off x="3386556" y="3474524"/>
              <a:ext cx="948205" cy="948205"/>
            </a:xfrm>
            <a:prstGeom prst="roundRect">
              <a:avLst>
                <a:gd name="adj" fmla="val 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矩形: 圆角 15">
              <a:extLst>
                <a:ext uri="{FF2B5EF4-FFF2-40B4-BE49-F238E27FC236}">
                  <a16:creationId xmlns:a16="http://schemas.microsoft.com/office/drawing/2014/main" id="{2FD925D8-241D-4710-975D-7FF0F1BBDC50}"/>
                </a:ext>
              </a:extLst>
            </p:cNvPr>
            <p:cNvSpPr/>
            <p:nvPr/>
          </p:nvSpPr>
          <p:spPr>
            <a:xfrm>
              <a:off x="2316219" y="3474523"/>
              <a:ext cx="948205" cy="948205"/>
            </a:xfrm>
            <a:prstGeom prst="roundRect">
              <a:avLst>
                <a:gd name="adj" fmla="val 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4" name="Picture 13" descr="Background pattern&#10;&#10;Description automatically generated">
            <a:extLst>
              <a:ext uri="{FF2B5EF4-FFF2-40B4-BE49-F238E27FC236}">
                <a16:creationId xmlns:a16="http://schemas.microsoft.com/office/drawing/2014/main" id="{1FFD85C7-8179-43C0-861A-266F6A7A94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8312" y="2969078"/>
            <a:ext cx="2618016" cy="130900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43338A4-058C-47FA-A62F-7FF0FB2C80EC}"/>
              </a:ext>
            </a:extLst>
          </p:cNvPr>
          <p:cNvSpPr txBox="1"/>
          <p:nvPr/>
        </p:nvSpPr>
        <p:spPr>
          <a:xfrm>
            <a:off x="390196" y="1385817"/>
            <a:ext cx="8069378" cy="4616648"/>
          </a:xfrm>
          <a:prstGeom prst="rect">
            <a:avLst/>
          </a:prstGeom>
          <a:solidFill>
            <a:srgbClr val="282C34"/>
          </a:solidFill>
        </p:spPr>
        <p:txBody>
          <a:bodyPr wrap="square">
            <a:spAutoFit/>
          </a:bodyPr>
          <a:lstStyle/>
          <a:p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package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E5C07B"/>
                </a:solidFill>
                <a:effectLst/>
                <a:latin typeface="Fira Code" panose="020B0809050000020004" pitchFamily="49" charset="0"/>
              </a:rPr>
              <a:t>main</a:t>
            </a:r>
            <a:endParaRPr lang="en-US" altLang="zh-CN" sz="1400" b="0" dirty="0">
              <a:solidFill>
                <a:srgbClr val="ABB2BF"/>
              </a:solidFill>
              <a:effectLst/>
              <a:latin typeface="Fira Code" panose="020B0809050000020004" pitchFamily="49" charset="0"/>
            </a:endParaRPr>
          </a:p>
          <a:p>
            <a:b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</a:b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import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(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altLang="zh-CN" sz="1400" b="0" dirty="0">
                <a:solidFill>
                  <a:srgbClr val="98C379"/>
                </a:solidFill>
                <a:effectLst/>
                <a:latin typeface="Fira Code" panose="020B0809050000020004" pitchFamily="49" charset="0"/>
              </a:rPr>
              <a:t>"raytracing-tutorials/utils"</a:t>
            </a:r>
            <a:endParaRPr lang="en-US" altLang="zh-CN" sz="1400" b="0" dirty="0">
              <a:solidFill>
                <a:srgbClr val="ABB2BF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)</a:t>
            </a:r>
          </a:p>
          <a:p>
            <a:b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</a:br>
            <a:r>
              <a:rPr lang="en-US" altLang="zh-CN" sz="1400" b="0" dirty="0" err="1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func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61AFEF"/>
                </a:solidFill>
                <a:effectLst/>
                <a:latin typeface="Fira Code" panose="020B0809050000020004" pitchFamily="49" charset="0"/>
              </a:rPr>
              <a:t>main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() {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altLang="zh-CN" sz="1400" b="0" dirty="0">
                <a:solidFill>
                  <a:srgbClr val="E06C75"/>
                </a:solidFill>
                <a:effectLst/>
                <a:latin typeface="Fira Code" panose="020B0809050000020004" pitchFamily="49" charset="0"/>
              </a:rPr>
              <a:t>w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, </a:t>
            </a:r>
            <a:r>
              <a:rPr lang="en-US" altLang="zh-CN" sz="1400" b="0" dirty="0">
                <a:solidFill>
                  <a:srgbClr val="E06C75"/>
                </a:solidFill>
                <a:effectLst/>
                <a:latin typeface="Fira Code" panose="020B0809050000020004" pitchFamily="49" charset="0"/>
              </a:rPr>
              <a:t>h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E5C07B"/>
                </a:solidFill>
                <a:effectLst/>
                <a:latin typeface="Fira Code" panose="020B0809050000020004" pitchFamily="49" charset="0"/>
              </a:rPr>
              <a:t>:=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D19A66"/>
                </a:solidFill>
                <a:effectLst/>
                <a:latin typeface="Fira Code" panose="020B0809050000020004" pitchFamily="49" charset="0"/>
              </a:rPr>
              <a:t>200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, </a:t>
            </a:r>
            <a:r>
              <a:rPr lang="en-US" altLang="zh-CN" sz="1400" b="0" dirty="0">
                <a:solidFill>
                  <a:srgbClr val="D19A66"/>
                </a:solidFill>
                <a:effectLst/>
                <a:latin typeface="Fira Code" panose="020B0809050000020004" pitchFamily="49" charset="0"/>
              </a:rPr>
              <a:t>100</a:t>
            </a:r>
            <a:endParaRPr lang="en-US" altLang="zh-CN" sz="1400" b="0" dirty="0">
              <a:solidFill>
                <a:srgbClr val="ABB2BF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altLang="zh-CN" sz="1400" b="0" dirty="0" err="1">
                <a:solidFill>
                  <a:srgbClr val="E06C75"/>
                </a:solidFill>
                <a:effectLst/>
                <a:latin typeface="Fira Code" panose="020B0809050000020004" pitchFamily="49" charset="0"/>
              </a:rPr>
              <a:t>img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E5C07B"/>
                </a:solidFill>
                <a:effectLst/>
                <a:latin typeface="Fira Code" panose="020B0809050000020004" pitchFamily="49" charset="0"/>
              </a:rPr>
              <a:t>:=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utils.</a:t>
            </a:r>
            <a:r>
              <a:rPr lang="en-US" altLang="zh-CN" sz="1400" b="0" dirty="0" err="1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NewRGBA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(w, h)</a:t>
            </a:r>
          </a:p>
          <a:p>
            <a:b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</a:b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for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E06C75"/>
                </a:solidFill>
                <a:effectLst/>
                <a:latin typeface="Fira Code" panose="020B0809050000020004" pitchFamily="49" charset="0"/>
              </a:rPr>
              <a:t>j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E5C07B"/>
                </a:solidFill>
                <a:effectLst/>
                <a:latin typeface="Fira Code" panose="020B0809050000020004" pitchFamily="49" charset="0"/>
              </a:rPr>
              <a:t>:=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D19A66"/>
                </a:solidFill>
                <a:effectLst/>
                <a:latin typeface="Fira Code" panose="020B0809050000020004" pitchFamily="49" charset="0"/>
              </a:rPr>
              <a:t>0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; j </a:t>
            </a:r>
            <a:r>
              <a:rPr lang="en-US" altLang="zh-CN" sz="1400" b="0" dirty="0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&lt;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h; 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j</a:t>
            </a:r>
            <a:r>
              <a:rPr lang="en-US" altLang="zh-CN" sz="1400" b="0" dirty="0" err="1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++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{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    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for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 err="1">
                <a:solidFill>
                  <a:srgbClr val="E06C75"/>
                </a:solidFill>
                <a:effectLst/>
                <a:latin typeface="Fira Code" panose="020B0809050000020004" pitchFamily="49" charset="0"/>
              </a:rPr>
              <a:t>i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E5C07B"/>
                </a:solidFill>
                <a:effectLst/>
                <a:latin typeface="Fira Code" panose="020B0809050000020004" pitchFamily="49" charset="0"/>
              </a:rPr>
              <a:t>:=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D19A66"/>
                </a:solidFill>
                <a:effectLst/>
                <a:latin typeface="Fira Code" panose="020B0809050000020004" pitchFamily="49" charset="0"/>
              </a:rPr>
              <a:t>0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; 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i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&lt;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w; 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i</a:t>
            </a:r>
            <a:r>
              <a:rPr lang="en-US" altLang="zh-CN" sz="1400" b="0" dirty="0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++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{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        </a:t>
            </a:r>
            <a:r>
              <a:rPr lang="en-US" altLang="zh-CN" sz="1400" b="0" dirty="0">
                <a:solidFill>
                  <a:srgbClr val="E06C75"/>
                </a:solidFill>
                <a:effectLst/>
                <a:latin typeface="Fira Code" panose="020B0809050000020004" pitchFamily="49" charset="0"/>
              </a:rPr>
              <a:t>r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E5C07B"/>
                </a:solidFill>
                <a:effectLst/>
                <a:latin typeface="Fira Code" panose="020B0809050000020004" pitchFamily="49" charset="0"/>
              </a:rPr>
              <a:t>:=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float32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i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) 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/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float32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(w)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        </a:t>
            </a:r>
            <a:r>
              <a:rPr lang="en-US" altLang="zh-CN" sz="1400" b="0" dirty="0">
                <a:solidFill>
                  <a:srgbClr val="E06C75"/>
                </a:solidFill>
                <a:effectLst/>
                <a:latin typeface="Fira Code" panose="020B0809050000020004" pitchFamily="49" charset="0"/>
              </a:rPr>
              <a:t>g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E5C07B"/>
                </a:solidFill>
                <a:effectLst/>
                <a:latin typeface="Fira Code" panose="020B0809050000020004" pitchFamily="49" charset="0"/>
              </a:rPr>
              <a:t>:=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float32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(j) 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/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float32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(h)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        </a:t>
            </a:r>
            <a:r>
              <a:rPr lang="en-US" altLang="zh-CN" sz="1400" b="0" dirty="0">
                <a:solidFill>
                  <a:srgbClr val="E06C75"/>
                </a:solidFill>
                <a:effectLst/>
                <a:latin typeface="Fira Code" panose="020B0809050000020004" pitchFamily="49" charset="0"/>
              </a:rPr>
              <a:t>b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E5C07B"/>
                </a:solidFill>
                <a:effectLst/>
                <a:latin typeface="Fira Code" panose="020B0809050000020004" pitchFamily="49" charset="0"/>
              </a:rPr>
              <a:t>:=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float32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altLang="zh-CN" sz="1400" b="0" dirty="0">
                <a:solidFill>
                  <a:srgbClr val="D19A66"/>
                </a:solidFill>
                <a:effectLst/>
                <a:latin typeface="Fira Code" panose="020B0809050000020004" pitchFamily="49" charset="0"/>
              </a:rPr>
              <a:t>0.2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)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        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img.</a:t>
            </a:r>
            <a:r>
              <a:rPr lang="en-US" altLang="zh-CN" sz="1400" b="0" dirty="0" err="1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SetRGB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i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, j, utils.</a:t>
            </a:r>
            <a:r>
              <a:rPr lang="en-US" altLang="zh-CN" sz="1400" b="0" dirty="0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NewVector3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(r, g, b))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    }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}</a:t>
            </a:r>
          </a:p>
          <a:p>
            <a:b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</a:b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img.</a:t>
            </a:r>
            <a:r>
              <a:rPr lang="en-US" altLang="zh-CN" sz="1400" b="0" dirty="0" err="1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SavePNG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altLang="zh-CN" sz="1400" b="0" dirty="0">
                <a:solidFill>
                  <a:srgbClr val="98C379"/>
                </a:solidFill>
                <a:effectLst/>
                <a:latin typeface="Fira Code" panose="020B0809050000020004" pitchFamily="49" charset="0"/>
              </a:rPr>
              <a:t>"result.png"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)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27943176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5789618-6D11-4BC5-A1D1-CF88472C3F19}"/>
              </a:ext>
            </a:extLst>
          </p:cNvPr>
          <p:cNvSpPr txBox="1">
            <a:spLocks/>
          </p:cNvSpPr>
          <p:nvPr/>
        </p:nvSpPr>
        <p:spPr>
          <a:xfrm>
            <a:off x="390195" y="287799"/>
            <a:ext cx="8732033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</a:rPr>
              <a:t>Rays, a Simple Camera, and Background</a:t>
            </a:r>
          </a:p>
        </p:txBody>
      </p:sp>
      <p:sp>
        <p:nvSpPr>
          <p:cNvPr id="21" name="标题 1">
            <a:extLst>
              <a:ext uri="{FF2B5EF4-FFF2-40B4-BE49-F238E27FC236}">
                <a16:creationId xmlns:a16="http://schemas.microsoft.com/office/drawing/2014/main" id="{F5EB3A12-BDEA-4123-8D7F-7518F0210B75}"/>
              </a:ext>
            </a:extLst>
          </p:cNvPr>
          <p:cNvSpPr txBox="1"/>
          <p:nvPr/>
        </p:nvSpPr>
        <p:spPr>
          <a:xfrm>
            <a:off x="832855" y="6147406"/>
            <a:ext cx="3323965" cy="3227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6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  <a:sym typeface="+mn-lt"/>
              </a:rPr>
              <a:t>2020</a:t>
            </a:r>
            <a:r>
              <a:rPr lang="zh-CN" altLang="en-US" sz="16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  <a:sym typeface="+mn-lt"/>
              </a:rPr>
              <a:t> </a:t>
            </a:r>
            <a:r>
              <a:rPr lang="en-US" altLang="zh-CN" sz="16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  <a:sym typeface="+mn-lt"/>
              </a:rPr>
              <a:t>TJMSC</a:t>
            </a:r>
            <a:r>
              <a:rPr lang="zh-CN" altLang="en-US" sz="16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  <a:sym typeface="+mn-lt"/>
              </a:rPr>
              <a:t> </a:t>
            </a:r>
            <a:r>
              <a:rPr lang="en-US" altLang="zh-CN" sz="16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  <a:sym typeface="+mn-lt"/>
              </a:rPr>
              <a:t>Tech.</a:t>
            </a:r>
            <a:r>
              <a:rPr lang="zh-CN" altLang="en-US" sz="16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  <a:sym typeface="+mn-lt"/>
              </a:rPr>
              <a:t> </a:t>
            </a:r>
            <a:r>
              <a:rPr lang="en-US" altLang="zh-CN" sz="16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  <a:sym typeface="+mn-lt"/>
              </a:rPr>
              <a:t>Courses</a:t>
            </a:r>
            <a:endParaRPr lang="zh-CN" altLang="en-US" sz="1600" dirty="0">
              <a:solidFill>
                <a:schemeClr val="bg2"/>
              </a:solidFill>
              <a:latin typeface="DengXian" charset="0"/>
              <a:ea typeface="DengXian" charset="0"/>
              <a:cs typeface="DengXian" charset="0"/>
              <a:sym typeface="+mn-lt"/>
            </a:endParaRPr>
          </a:p>
        </p:txBody>
      </p:sp>
      <p:sp>
        <p:nvSpPr>
          <p:cNvPr id="22" name="标题 1">
            <a:extLst>
              <a:ext uri="{FF2B5EF4-FFF2-40B4-BE49-F238E27FC236}">
                <a16:creationId xmlns:a16="http://schemas.microsoft.com/office/drawing/2014/main" id="{BF8CD409-D2F6-4209-9982-B8AA55F4B931}"/>
              </a:ext>
            </a:extLst>
          </p:cNvPr>
          <p:cNvSpPr txBox="1"/>
          <p:nvPr/>
        </p:nvSpPr>
        <p:spPr>
          <a:xfrm>
            <a:off x="832855" y="6466785"/>
            <a:ext cx="4019097" cy="3357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  <a:sym typeface="+mn-lt"/>
              </a:rPr>
              <a:t>Raytracing In One Weekend</a:t>
            </a:r>
            <a:endParaRPr lang="zh-CN" altLang="en-US" sz="2400" dirty="0">
              <a:solidFill>
                <a:schemeClr val="bg2"/>
              </a:solidFill>
              <a:latin typeface="DengXian" charset="0"/>
              <a:ea typeface="DengXian" charset="0"/>
              <a:cs typeface="DengXian" charset="0"/>
              <a:sym typeface="+mn-lt"/>
            </a:endParaRPr>
          </a:p>
        </p:txBody>
      </p:sp>
      <p:cxnSp>
        <p:nvCxnSpPr>
          <p:cNvPr id="23" name="直接连接符 6">
            <a:extLst>
              <a:ext uri="{FF2B5EF4-FFF2-40B4-BE49-F238E27FC236}">
                <a16:creationId xmlns:a16="http://schemas.microsoft.com/office/drawing/2014/main" id="{063841C9-2EE4-493F-9776-4C72D314B5C1}"/>
              </a:ext>
            </a:extLst>
          </p:cNvPr>
          <p:cNvCxnSpPr>
            <a:cxnSpLocks/>
          </p:cNvCxnSpPr>
          <p:nvPr/>
        </p:nvCxnSpPr>
        <p:spPr>
          <a:xfrm flipV="1">
            <a:off x="832855" y="6437289"/>
            <a:ext cx="3829001" cy="1111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4" name="组合 1">
            <a:extLst>
              <a:ext uri="{FF2B5EF4-FFF2-40B4-BE49-F238E27FC236}">
                <a16:creationId xmlns:a16="http://schemas.microsoft.com/office/drawing/2014/main" id="{162F5480-D0FD-4159-990E-C8BE2A267D4F}"/>
              </a:ext>
            </a:extLst>
          </p:cNvPr>
          <p:cNvGrpSpPr/>
          <p:nvPr/>
        </p:nvGrpSpPr>
        <p:grpSpPr>
          <a:xfrm>
            <a:off x="94485" y="6161516"/>
            <a:ext cx="629511" cy="609648"/>
            <a:chOff x="2316219" y="2407725"/>
            <a:chExt cx="2018544" cy="2015004"/>
          </a:xfrm>
        </p:grpSpPr>
        <p:sp>
          <p:nvSpPr>
            <p:cNvPr id="25" name="矩形: 圆角 5">
              <a:extLst>
                <a:ext uri="{FF2B5EF4-FFF2-40B4-BE49-F238E27FC236}">
                  <a16:creationId xmlns:a16="http://schemas.microsoft.com/office/drawing/2014/main" id="{8F0F5BD2-8151-4F4B-9BEF-C3372CD9EBBF}"/>
                </a:ext>
              </a:extLst>
            </p:cNvPr>
            <p:cNvSpPr/>
            <p:nvPr/>
          </p:nvSpPr>
          <p:spPr>
            <a:xfrm>
              <a:off x="2319758" y="2407725"/>
              <a:ext cx="948205" cy="948205"/>
            </a:xfrm>
            <a:prstGeom prst="roundRect">
              <a:avLst>
                <a:gd name="adj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: 圆角 12">
              <a:extLst>
                <a:ext uri="{FF2B5EF4-FFF2-40B4-BE49-F238E27FC236}">
                  <a16:creationId xmlns:a16="http://schemas.microsoft.com/office/drawing/2014/main" id="{0EFC5F4E-CD97-4C81-8B75-78D8E1A00A60}"/>
                </a:ext>
              </a:extLst>
            </p:cNvPr>
            <p:cNvSpPr/>
            <p:nvPr/>
          </p:nvSpPr>
          <p:spPr>
            <a:xfrm>
              <a:off x="3386558" y="2407725"/>
              <a:ext cx="948205" cy="948205"/>
            </a:xfrm>
            <a:prstGeom prst="roundRect">
              <a:avLst>
                <a:gd name="adj" fmla="val 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7" name="矩形: 圆角 14">
              <a:extLst>
                <a:ext uri="{FF2B5EF4-FFF2-40B4-BE49-F238E27FC236}">
                  <a16:creationId xmlns:a16="http://schemas.microsoft.com/office/drawing/2014/main" id="{6F0DE636-560C-4549-827A-DD5731F9A0AD}"/>
                </a:ext>
              </a:extLst>
            </p:cNvPr>
            <p:cNvSpPr/>
            <p:nvPr/>
          </p:nvSpPr>
          <p:spPr>
            <a:xfrm>
              <a:off x="3386556" y="3474524"/>
              <a:ext cx="948205" cy="948205"/>
            </a:xfrm>
            <a:prstGeom prst="roundRect">
              <a:avLst>
                <a:gd name="adj" fmla="val 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矩形: 圆角 15">
              <a:extLst>
                <a:ext uri="{FF2B5EF4-FFF2-40B4-BE49-F238E27FC236}">
                  <a16:creationId xmlns:a16="http://schemas.microsoft.com/office/drawing/2014/main" id="{2FD925D8-241D-4710-975D-7FF0F1BBDC50}"/>
                </a:ext>
              </a:extLst>
            </p:cNvPr>
            <p:cNvSpPr/>
            <p:nvPr/>
          </p:nvSpPr>
          <p:spPr>
            <a:xfrm>
              <a:off x="2316219" y="3474523"/>
              <a:ext cx="948205" cy="948205"/>
            </a:xfrm>
            <a:prstGeom prst="roundRect">
              <a:avLst>
                <a:gd name="adj" fmla="val 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1FFD85C7-8179-43C0-861A-266F6A7A94D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828312" y="2969078"/>
            <a:ext cx="2618016" cy="130900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43338A4-058C-47FA-A62F-7FF0FB2C80EC}"/>
              </a:ext>
            </a:extLst>
          </p:cNvPr>
          <p:cNvSpPr txBox="1"/>
          <p:nvPr/>
        </p:nvSpPr>
        <p:spPr>
          <a:xfrm>
            <a:off x="390196" y="1385817"/>
            <a:ext cx="8069378" cy="61247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package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E5C07B"/>
                </a:solidFill>
                <a:effectLst/>
                <a:latin typeface="Fira Code" panose="020B0809050000020004" pitchFamily="49" charset="0"/>
              </a:rPr>
              <a:t>main</a:t>
            </a:r>
            <a:b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</a:b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import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(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altLang="zh-CN" sz="1400" b="0" dirty="0">
                <a:solidFill>
                  <a:srgbClr val="98C379"/>
                </a:solidFill>
                <a:effectLst/>
                <a:latin typeface="Fira Code" panose="020B0809050000020004" pitchFamily="49" charset="0"/>
              </a:rPr>
              <a:t>"raytracing-tutorials/utils"</a:t>
            </a:r>
            <a:endParaRPr lang="en-US" altLang="zh-CN" sz="1400" b="0" dirty="0">
              <a:solidFill>
                <a:srgbClr val="ABB2BF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)</a:t>
            </a:r>
            <a:b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</a:br>
            <a:r>
              <a:rPr lang="en-US" altLang="zh-CN" sz="1400" b="0" dirty="0" err="1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func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61AFEF"/>
                </a:solidFill>
                <a:effectLst/>
                <a:latin typeface="Fira Code" panose="020B0809050000020004" pitchFamily="49" charset="0"/>
              </a:rPr>
              <a:t>main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() {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altLang="zh-CN" sz="1400" b="0" dirty="0">
                <a:solidFill>
                  <a:srgbClr val="E06C75"/>
                </a:solidFill>
                <a:effectLst/>
                <a:latin typeface="Fira Code" panose="020B0809050000020004" pitchFamily="49" charset="0"/>
              </a:rPr>
              <a:t>w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, </a:t>
            </a:r>
            <a:r>
              <a:rPr lang="en-US" altLang="zh-CN" sz="1400" b="0" dirty="0">
                <a:solidFill>
                  <a:srgbClr val="E06C75"/>
                </a:solidFill>
                <a:effectLst/>
                <a:latin typeface="Fira Code" panose="020B0809050000020004" pitchFamily="49" charset="0"/>
              </a:rPr>
              <a:t>h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E5C07B"/>
                </a:solidFill>
                <a:effectLst/>
                <a:latin typeface="Fira Code" panose="020B0809050000020004" pitchFamily="49" charset="0"/>
              </a:rPr>
              <a:t>:=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D19A66"/>
                </a:solidFill>
                <a:effectLst/>
                <a:latin typeface="Fira Code" panose="020B0809050000020004" pitchFamily="49" charset="0"/>
              </a:rPr>
              <a:t>200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, </a:t>
            </a:r>
            <a:r>
              <a:rPr lang="en-US" altLang="zh-CN" sz="1400" b="0" dirty="0">
                <a:solidFill>
                  <a:srgbClr val="D19A66"/>
                </a:solidFill>
                <a:effectLst/>
                <a:latin typeface="Fira Code" panose="020B0809050000020004" pitchFamily="49" charset="0"/>
              </a:rPr>
              <a:t>100</a:t>
            </a:r>
            <a:endParaRPr lang="en-US" altLang="zh-CN" sz="1400" b="0" dirty="0">
              <a:solidFill>
                <a:srgbClr val="ABB2BF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altLang="zh-CN" sz="1400" b="0" dirty="0" err="1">
                <a:solidFill>
                  <a:srgbClr val="E06C75"/>
                </a:solidFill>
                <a:effectLst/>
                <a:latin typeface="Fira Code" panose="020B0809050000020004" pitchFamily="49" charset="0"/>
              </a:rPr>
              <a:t>img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E5C07B"/>
                </a:solidFill>
                <a:effectLst/>
                <a:latin typeface="Fira Code" panose="020B0809050000020004" pitchFamily="49" charset="0"/>
              </a:rPr>
              <a:t>:=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utils.</a:t>
            </a:r>
            <a:r>
              <a:rPr lang="en-US" altLang="zh-CN" sz="1400" b="0" dirty="0" err="1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NewRGBA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(w, h)</a:t>
            </a:r>
            <a:b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</a:b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altLang="zh-CN" sz="1400" b="0" dirty="0" err="1">
                <a:solidFill>
                  <a:srgbClr val="E06C75"/>
                </a:solidFill>
                <a:effectLst/>
                <a:latin typeface="Fira Code" panose="020B0809050000020004" pitchFamily="49" charset="0"/>
              </a:rPr>
              <a:t>lower_left_corner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E5C07B"/>
                </a:solidFill>
                <a:effectLst/>
                <a:latin typeface="Fira Code" panose="020B0809050000020004" pitchFamily="49" charset="0"/>
              </a:rPr>
              <a:t>:=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utils.</a:t>
            </a:r>
            <a:r>
              <a:rPr lang="en-US" altLang="zh-CN" sz="1400" b="0" dirty="0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NewVector3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-</a:t>
            </a:r>
            <a:r>
              <a:rPr lang="en-US" altLang="zh-CN" sz="1400" b="0" dirty="0">
                <a:solidFill>
                  <a:srgbClr val="D19A66"/>
                </a:solidFill>
                <a:effectLst/>
                <a:latin typeface="Fira Code" panose="020B0809050000020004" pitchFamily="49" charset="0"/>
              </a:rPr>
              <a:t>2.0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, 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-</a:t>
            </a:r>
            <a:r>
              <a:rPr lang="en-US" altLang="zh-CN" sz="1400" b="0" dirty="0">
                <a:solidFill>
                  <a:srgbClr val="D19A66"/>
                </a:solidFill>
                <a:effectLst/>
                <a:latin typeface="Fira Code" panose="020B0809050000020004" pitchFamily="49" charset="0"/>
              </a:rPr>
              <a:t>1.0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, 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-</a:t>
            </a:r>
            <a:r>
              <a:rPr lang="en-US" altLang="zh-CN" sz="1400" b="0" dirty="0">
                <a:solidFill>
                  <a:srgbClr val="D19A66"/>
                </a:solidFill>
                <a:effectLst/>
                <a:latin typeface="Fira Code" panose="020B0809050000020004" pitchFamily="49" charset="0"/>
              </a:rPr>
              <a:t>1.0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)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altLang="zh-CN" sz="1400" b="0" dirty="0">
                <a:solidFill>
                  <a:srgbClr val="E06C75"/>
                </a:solidFill>
                <a:effectLst/>
                <a:latin typeface="Fira Code" panose="020B0809050000020004" pitchFamily="49" charset="0"/>
              </a:rPr>
              <a:t>horizontal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E5C07B"/>
                </a:solidFill>
                <a:effectLst/>
                <a:latin typeface="Fira Code" panose="020B0809050000020004" pitchFamily="49" charset="0"/>
              </a:rPr>
              <a:t>:=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utils.</a:t>
            </a:r>
            <a:r>
              <a:rPr lang="en-US" altLang="zh-CN" sz="1400" b="0" dirty="0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NewVector3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altLang="zh-CN" sz="1400" b="0" dirty="0">
                <a:solidFill>
                  <a:srgbClr val="D19A66"/>
                </a:solidFill>
                <a:effectLst/>
                <a:latin typeface="Fira Code" panose="020B0809050000020004" pitchFamily="49" charset="0"/>
              </a:rPr>
              <a:t>4.0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, </a:t>
            </a:r>
            <a:r>
              <a:rPr lang="en-US" altLang="zh-CN" sz="1400" b="0" dirty="0">
                <a:solidFill>
                  <a:srgbClr val="D19A66"/>
                </a:solidFill>
                <a:effectLst/>
                <a:latin typeface="Fira Code" panose="020B0809050000020004" pitchFamily="49" charset="0"/>
              </a:rPr>
              <a:t>0.0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, </a:t>
            </a:r>
            <a:r>
              <a:rPr lang="en-US" altLang="zh-CN" sz="1400" b="0" dirty="0">
                <a:solidFill>
                  <a:srgbClr val="D19A66"/>
                </a:solidFill>
                <a:effectLst/>
                <a:latin typeface="Fira Code" panose="020B0809050000020004" pitchFamily="49" charset="0"/>
              </a:rPr>
              <a:t>0.0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)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altLang="zh-CN" sz="1400" b="0" dirty="0">
                <a:solidFill>
                  <a:srgbClr val="E06C75"/>
                </a:solidFill>
                <a:effectLst/>
                <a:latin typeface="Fira Code" panose="020B0809050000020004" pitchFamily="49" charset="0"/>
              </a:rPr>
              <a:t>vertical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E5C07B"/>
                </a:solidFill>
                <a:effectLst/>
                <a:latin typeface="Fira Code" panose="020B0809050000020004" pitchFamily="49" charset="0"/>
              </a:rPr>
              <a:t>:=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utils.</a:t>
            </a:r>
            <a:r>
              <a:rPr lang="en-US" altLang="zh-CN" sz="1400" b="0" dirty="0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NewVector3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altLang="zh-CN" sz="1400" b="0" dirty="0">
                <a:solidFill>
                  <a:srgbClr val="D19A66"/>
                </a:solidFill>
                <a:effectLst/>
                <a:latin typeface="Fira Code" panose="020B0809050000020004" pitchFamily="49" charset="0"/>
              </a:rPr>
              <a:t>0.0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, </a:t>
            </a:r>
            <a:r>
              <a:rPr lang="en-US" altLang="zh-CN" sz="1400" b="0" dirty="0">
                <a:solidFill>
                  <a:srgbClr val="D19A66"/>
                </a:solidFill>
                <a:effectLst/>
                <a:latin typeface="Fira Code" panose="020B0809050000020004" pitchFamily="49" charset="0"/>
              </a:rPr>
              <a:t>2.0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, </a:t>
            </a:r>
            <a:r>
              <a:rPr lang="en-US" altLang="zh-CN" sz="1400" b="0" dirty="0">
                <a:solidFill>
                  <a:srgbClr val="D19A66"/>
                </a:solidFill>
                <a:effectLst/>
                <a:latin typeface="Fira Code" panose="020B0809050000020004" pitchFamily="49" charset="0"/>
              </a:rPr>
              <a:t>0.0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)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altLang="zh-CN" sz="1400" b="0" dirty="0">
                <a:solidFill>
                  <a:srgbClr val="E06C75"/>
                </a:solidFill>
                <a:effectLst/>
                <a:latin typeface="Fira Code" panose="020B0809050000020004" pitchFamily="49" charset="0"/>
              </a:rPr>
              <a:t>origin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E5C07B"/>
                </a:solidFill>
                <a:effectLst/>
                <a:latin typeface="Fira Code" panose="020B0809050000020004" pitchFamily="49" charset="0"/>
              </a:rPr>
              <a:t>:=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utils.</a:t>
            </a:r>
            <a:r>
              <a:rPr lang="en-US" altLang="zh-CN" sz="1400" b="0" dirty="0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NewVector3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altLang="zh-CN" sz="1400" b="0" dirty="0">
                <a:solidFill>
                  <a:srgbClr val="D19A66"/>
                </a:solidFill>
                <a:effectLst/>
                <a:latin typeface="Fira Code" panose="020B0809050000020004" pitchFamily="49" charset="0"/>
              </a:rPr>
              <a:t>0.0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, </a:t>
            </a:r>
            <a:r>
              <a:rPr lang="en-US" altLang="zh-CN" sz="1400" b="0" dirty="0">
                <a:solidFill>
                  <a:srgbClr val="D19A66"/>
                </a:solidFill>
                <a:effectLst/>
                <a:latin typeface="Fira Code" panose="020B0809050000020004" pitchFamily="49" charset="0"/>
              </a:rPr>
              <a:t>0.0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, </a:t>
            </a:r>
            <a:r>
              <a:rPr lang="en-US" altLang="zh-CN" sz="1400" b="0" dirty="0">
                <a:solidFill>
                  <a:srgbClr val="D19A66"/>
                </a:solidFill>
                <a:effectLst/>
                <a:latin typeface="Fira Code" panose="020B0809050000020004" pitchFamily="49" charset="0"/>
              </a:rPr>
              <a:t>0.0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)</a:t>
            </a:r>
            <a:b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</a:b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for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E06C75"/>
                </a:solidFill>
                <a:effectLst/>
                <a:latin typeface="Fira Code" panose="020B0809050000020004" pitchFamily="49" charset="0"/>
              </a:rPr>
              <a:t>j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E5C07B"/>
                </a:solidFill>
                <a:effectLst/>
                <a:latin typeface="Fira Code" panose="020B0809050000020004" pitchFamily="49" charset="0"/>
              </a:rPr>
              <a:t>:=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D19A66"/>
                </a:solidFill>
                <a:effectLst/>
                <a:latin typeface="Fira Code" panose="020B0809050000020004" pitchFamily="49" charset="0"/>
              </a:rPr>
              <a:t>0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; j </a:t>
            </a:r>
            <a:r>
              <a:rPr lang="en-US" altLang="zh-CN" sz="1400" b="0" dirty="0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&lt;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h; 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j</a:t>
            </a:r>
            <a:r>
              <a:rPr lang="en-US" altLang="zh-CN" sz="1400" b="0" dirty="0" err="1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++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{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    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for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 err="1">
                <a:solidFill>
                  <a:srgbClr val="E06C75"/>
                </a:solidFill>
                <a:effectLst/>
                <a:latin typeface="Fira Code" panose="020B0809050000020004" pitchFamily="49" charset="0"/>
              </a:rPr>
              <a:t>i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E5C07B"/>
                </a:solidFill>
                <a:effectLst/>
                <a:latin typeface="Fira Code" panose="020B0809050000020004" pitchFamily="49" charset="0"/>
              </a:rPr>
              <a:t>:=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D19A66"/>
                </a:solidFill>
                <a:effectLst/>
                <a:latin typeface="Fira Code" panose="020B0809050000020004" pitchFamily="49" charset="0"/>
              </a:rPr>
              <a:t>0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; 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i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&lt;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w; 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i</a:t>
            </a:r>
            <a:r>
              <a:rPr lang="en-US" altLang="zh-CN" sz="1400" b="0" dirty="0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++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{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        </a:t>
            </a:r>
            <a:r>
              <a:rPr lang="en-US" altLang="zh-CN" sz="1400" b="0" dirty="0">
                <a:solidFill>
                  <a:srgbClr val="E06C75"/>
                </a:solidFill>
                <a:effectLst/>
                <a:latin typeface="Fira Code" panose="020B0809050000020004" pitchFamily="49" charset="0"/>
              </a:rPr>
              <a:t>u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E5C07B"/>
                </a:solidFill>
                <a:effectLst/>
                <a:latin typeface="Fira Code" panose="020B0809050000020004" pitchFamily="49" charset="0"/>
              </a:rPr>
              <a:t>:=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float32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i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) 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/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float32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(w)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        </a:t>
            </a:r>
            <a:r>
              <a:rPr lang="en-US" altLang="zh-CN" sz="1400" b="0" dirty="0">
                <a:solidFill>
                  <a:srgbClr val="E06C75"/>
                </a:solidFill>
                <a:effectLst/>
                <a:latin typeface="Fira Code" panose="020B0809050000020004" pitchFamily="49" charset="0"/>
              </a:rPr>
              <a:t>v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E5C07B"/>
                </a:solidFill>
                <a:effectLst/>
                <a:latin typeface="Fira Code" panose="020B0809050000020004" pitchFamily="49" charset="0"/>
              </a:rPr>
              <a:t>:=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float32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(j) 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/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float32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(h)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        </a:t>
            </a:r>
            <a:r>
              <a:rPr lang="en-US" altLang="zh-CN" sz="1400" b="0" dirty="0" err="1">
                <a:solidFill>
                  <a:srgbClr val="E06C75"/>
                </a:solidFill>
                <a:effectLst/>
                <a:latin typeface="Fira Code" panose="020B0809050000020004" pitchFamily="49" charset="0"/>
              </a:rPr>
              <a:t>dir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E5C07B"/>
                </a:solidFill>
                <a:effectLst/>
                <a:latin typeface="Fira Code" panose="020B0809050000020004" pitchFamily="49" charset="0"/>
              </a:rPr>
              <a:t>:=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lower_left_corner.</a:t>
            </a:r>
            <a:r>
              <a:rPr lang="en-US" altLang="zh-CN" sz="1400" b="0" dirty="0" err="1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AddVec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horizontal.</a:t>
            </a:r>
            <a:r>
              <a:rPr lang="en-US" altLang="zh-CN" sz="1400" b="0" dirty="0" err="1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MulFVec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(u))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        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dir.</a:t>
            </a:r>
            <a:r>
              <a:rPr lang="en-US" altLang="zh-CN" sz="1400" b="0" dirty="0" err="1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Add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vertical.</a:t>
            </a:r>
            <a:r>
              <a:rPr lang="en-US" altLang="zh-CN" sz="1400" b="0" dirty="0" err="1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MulFVec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(v))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        </a:t>
            </a:r>
            <a:r>
              <a:rPr lang="en-US" altLang="zh-CN" sz="1400" b="0" dirty="0">
                <a:solidFill>
                  <a:srgbClr val="E06C75"/>
                </a:solidFill>
                <a:effectLst/>
                <a:latin typeface="Fira Code" panose="020B0809050000020004" pitchFamily="49" charset="0"/>
              </a:rPr>
              <a:t>r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E5C07B"/>
                </a:solidFill>
                <a:effectLst/>
                <a:latin typeface="Fira Code" panose="020B0809050000020004" pitchFamily="49" charset="0"/>
              </a:rPr>
              <a:t>:=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utils.</a:t>
            </a:r>
            <a:r>
              <a:rPr lang="en-US" altLang="zh-CN" sz="1400" b="0" dirty="0" err="1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NewRay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(origin, 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dir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)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        </a:t>
            </a:r>
            <a:r>
              <a:rPr lang="en-US" altLang="zh-CN" sz="1400" b="0" dirty="0">
                <a:solidFill>
                  <a:srgbClr val="E06C75"/>
                </a:solidFill>
                <a:effectLst/>
                <a:latin typeface="Fira Code" panose="020B0809050000020004" pitchFamily="49" charset="0"/>
              </a:rPr>
              <a:t>color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E5C07B"/>
                </a:solidFill>
                <a:effectLst/>
                <a:latin typeface="Fira Code" panose="020B0809050000020004" pitchFamily="49" charset="0"/>
              </a:rPr>
              <a:t>:=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 err="1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RayColor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(r)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        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img.</a:t>
            </a:r>
            <a:r>
              <a:rPr lang="en-US" altLang="zh-CN" sz="1400" b="0" dirty="0" err="1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SetRGB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i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, h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-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j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-</a:t>
            </a:r>
            <a:r>
              <a:rPr lang="en-US" altLang="zh-CN" sz="1400" b="0" dirty="0">
                <a:solidFill>
                  <a:srgbClr val="D19A66"/>
                </a:solidFill>
                <a:effectLst/>
                <a:latin typeface="Fira Code" panose="020B0809050000020004" pitchFamily="49" charset="0"/>
              </a:rPr>
              <a:t>1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, color)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    }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}</a:t>
            </a:r>
          </a:p>
          <a:p>
            <a:b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</a:b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img.</a:t>
            </a:r>
            <a:r>
              <a:rPr lang="en-US" altLang="zh-CN" sz="1400" b="0" dirty="0" err="1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SavePNG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altLang="zh-CN" sz="1400" b="0" dirty="0">
                <a:solidFill>
                  <a:srgbClr val="98C379"/>
                </a:solidFill>
                <a:effectLst/>
                <a:latin typeface="Fira Code" panose="020B0809050000020004" pitchFamily="49" charset="0"/>
              </a:rPr>
              <a:t>"result.png"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)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}</a:t>
            </a:r>
          </a:p>
          <a:p>
            <a:b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</a:br>
            <a:endParaRPr lang="en-US" altLang="zh-CN" sz="1400" b="0" dirty="0">
              <a:solidFill>
                <a:srgbClr val="ABB2BF"/>
              </a:solidFill>
              <a:effectLst/>
              <a:latin typeface="Fira Code" panose="020B08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547460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5789618-6D11-4BC5-A1D1-CF88472C3F19}"/>
              </a:ext>
            </a:extLst>
          </p:cNvPr>
          <p:cNvSpPr txBox="1">
            <a:spLocks/>
          </p:cNvSpPr>
          <p:nvPr/>
        </p:nvSpPr>
        <p:spPr>
          <a:xfrm>
            <a:off x="390195" y="287799"/>
            <a:ext cx="8732033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</a:rPr>
              <a:t>Rays, a Simple Camera, and Background</a:t>
            </a:r>
          </a:p>
        </p:txBody>
      </p:sp>
      <p:sp>
        <p:nvSpPr>
          <p:cNvPr id="21" name="标题 1">
            <a:extLst>
              <a:ext uri="{FF2B5EF4-FFF2-40B4-BE49-F238E27FC236}">
                <a16:creationId xmlns:a16="http://schemas.microsoft.com/office/drawing/2014/main" id="{F5EB3A12-BDEA-4123-8D7F-7518F0210B75}"/>
              </a:ext>
            </a:extLst>
          </p:cNvPr>
          <p:cNvSpPr txBox="1"/>
          <p:nvPr/>
        </p:nvSpPr>
        <p:spPr>
          <a:xfrm>
            <a:off x="832855" y="6147406"/>
            <a:ext cx="3323965" cy="3227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6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  <a:sym typeface="+mn-lt"/>
              </a:rPr>
              <a:t>2020</a:t>
            </a:r>
            <a:r>
              <a:rPr lang="zh-CN" altLang="en-US" sz="16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  <a:sym typeface="+mn-lt"/>
              </a:rPr>
              <a:t> </a:t>
            </a:r>
            <a:r>
              <a:rPr lang="en-US" altLang="zh-CN" sz="16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  <a:sym typeface="+mn-lt"/>
              </a:rPr>
              <a:t>TJMSC</a:t>
            </a:r>
            <a:r>
              <a:rPr lang="zh-CN" altLang="en-US" sz="16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  <a:sym typeface="+mn-lt"/>
              </a:rPr>
              <a:t> </a:t>
            </a:r>
            <a:r>
              <a:rPr lang="en-US" altLang="zh-CN" sz="16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  <a:sym typeface="+mn-lt"/>
              </a:rPr>
              <a:t>Tech.</a:t>
            </a:r>
            <a:r>
              <a:rPr lang="zh-CN" altLang="en-US" sz="16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  <a:sym typeface="+mn-lt"/>
              </a:rPr>
              <a:t> </a:t>
            </a:r>
            <a:r>
              <a:rPr lang="en-US" altLang="zh-CN" sz="16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  <a:sym typeface="+mn-lt"/>
              </a:rPr>
              <a:t>Courses</a:t>
            </a:r>
            <a:endParaRPr lang="zh-CN" altLang="en-US" sz="1600" dirty="0">
              <a:solidFill>
                <a:schemeClr val="bg2"/>
              </a:solidFill>
              <a:latin typeface="DengXian" charset="0"/>
              <a:ea typeface="DengXian" charset="0"/>
              <a:cs typeface="DengXian" charset="0"/>
              <a:sym typeface="+mn-lt"/>
            </a:endParaRPr>
          </a:p>
        </p:txBody>
      </p:sp>
      <p:sp>
        <p:nvSpPr>
          <p:cNvPr id="22" name="标题 1">
            <a:extLst>
              <a:ext uri="{FF2B5EF4-FFF2-40B4-BE49-F238E27FC236}">
                <a16:creationId xmlns:a16="http://schemas.microsoft.com/office/drawing/2014/main" id="{BF8CD409-D2F6-4209-9982-B8AA55F4B931}"/>
              </a:ext>
            </a:extLst>
          </p:cNvPr>
          <p:cNvSpPr txBox="1"/>
          <p:nvPr/>
        </p:nvSpPr>
        <p:spPr>
          <a:xfrm>
            <a:off x="832855" y="6466785"/>
            <a:ext cx="4019097" cy="3357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  <a:sym typeface="+mn-lt"/>
              </a:rPr>
              <a:t>Raytracing In One Weekend</a:t>
            </a:r>
            <a:endParaRPr lang="zh-CN" altLang="en-US" sz="2400" dirty="0">
              <a:solidFill>
                <a:schemeClr val="bg2"/>
              </a:solidFill>
              <a:latin typeface="DengXian" charset="0"/>
              <a:ea typeface="DengXian" charset="0"/>
              <a:cs typeface="DengXian" charset="0"/>
              <a:sym typeface="+mn-lt"/>
            </a:endParaRPr>
          </a:p>
        </p:txBody>
      </p:sp>
      <p:cxnSp>
        <p:nvCxnSpPr>
          <p:cNvPr id="23" name="直接连接符 6">
            <a:extLst>
              <a:ext uri="{FF2B5EF4-FFF2-40B4-BE49-F238E27FC236}">
                <a16:creationId xmlns:a16="http://schemas.microsoft.com/office/drawing/2014/main" id="{063841C9-2EE4-493F-9776-4C72D314B5C1}"/>
              </a:ext>
            </a:extLst>
          </p:cNvPr>
          <p:cNvCxnSpPr>
            <a:cxnSpLocks/>
          </p:cNvCxnSpPr>
          <p:nvPr/>
        </p:nvCxnSpPr>
        <p:spPr>
          <a:xfrm flipV="1">
            <a:off x="832855" y="6437289"/>
            <a:ext cx="3829001" cy="1111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4" name="组合 1">
            <a:extLst>
              <a:ext uri="{FF2B5EF4-FFF2-40B4-BE49-F238E27FC236}">
                <a16:creationId xmlns:a16="http://schemas.microsoft.com/office/drawing/2014/main" id="{162F5480-D0FD-4159-990E-C8BE2A267D4F}"/>
              </a:ext>
            </a:extLst>
          </p:cNvPr>
          <p:cNvGrpSpPr/>
          <p:nvPr/>
        </p:nvGrpSpPr>
        <p:grpSpPr>
          <a:xfrm>
            <a:off x="94485" y="6161516"/>
            <a:ext cx="629511" cy="609648"/>
            <a:chOff x="2316219" y="2407725"/>
            <a:chExt cx="2018544" cy="2015004"/>
          </a:xfrm>
        </p:grpSpPr>
        <p:sp>
          <p:nvSpPr>
            <p:cNvPr id="25" name="矩形: 圆角 5">
              <a:extLst>
                <a:ext uri="{FF2B5EF4-FFF2-40B4-BE49-F238E27FC236}">
                  <a16:creationId xmlns:a16="http://schemas.microsoft.com/office/drawing/2014/main" id="{8F0F5BD2-8151-4F4B-9BEF-C3372CD9EBBF}"/>
                </a:ext>
              </a:extLst>
            </p:cNvPr>
            <p:cNvSpPr/>
            <p:nvPr/>
          </p:nvSpPr>
          <p:spPr>
            <a:xfrm>
              <a:off x="2319758" y="2407725"/>
              <a:ext cx="948205" cy="948205"/>
            </a:xfrm>
            <a:prstGeom prst="roundRect">
              <a:avLst>
                <a:gd name="adj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: 圆角 12">
              <a:extLst>
                <a:ext uri="{FF2B5EF4-FFF2-40B4-BE49-F238E27FC236}">
                  <a16:creationId xmlns:a16="http://schemas.microsoft.com/office/drawing/2014/main" id="{0EFC5F4E-CD97-4C81-8B75-78D8E1A00A60}"/>
                </a:ext>
              </a:extLst>
            </p:cNvPr>
            <p:cNvSpPr/>
            <p:nvPr/>
          </p:nvSpPr>
          <p:spPr>
            <a:xfrm>
              <a:off x="3386558" y="2407725"/>
              <a:ext cx="948205" cy="948205"/>
            </a:xfrm>
            <a:prstGeom prst="roundRect">
              <a:avLst>
                <a:gd name="adj" fmla="val 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7" name="矩形: 圆角 14">
              <a:extLst>
                <a:ext uri="{FF2B5EF4-FFF2-40B4-BE49-F238E27FC236}">
                  <a16:creationId xmlns:a16="http://schemas.microsoft.com/office/drawing/2014/main" id="{6F0DE636-560C-4549-827A-DD5731F9A0AD}"/>
                </a:ext>
              </a:extLst>
            </p:cNvPr>
            <p:cNvSpPr/>
            <p:nvPr/>
          </p:nvSpPr>
          <p:spPr>
            <a:xfrm>
              <a:off x="3386556" y="3474524"/>
              <a:ext cx="948205" cy="948205"/>
            </a:xfrm>
            <a:prstGeom prst="roundRect">
              <a:avLst>
                <a:gd name="adj" fmla="val 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矩形: 圆角 15">
              <a:extLst>
                <a:ext uri="{FF2B5EF4-FFF2-40B4-BE49-F238E27FC236}">
                  <a16:creationId xmlns:a16="http://schemas.microsoft.com/office/drawing/2014/main" id="{2FD925D8-241D-4710-975D-7FF0F1BBDC50}"/>
                </a:ext>
              </a:extLst>
            </p:cNvPr>
            <p:cNvSpPr/>
            <p:nvPr/>
          </p:nvSpPr>
          <p:spPr>
            <a:xfrm>
              <a:off x="2316219" y="3474523"/>
              <a:ext cx="948205" cy="948205"/>
            </a:xfrm>
            <a:prstGeom prst="roundRect">
              <a:avLst>
                <a:gd name="adj" fmla="val 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1FFD85C7-8179-43C0-861A-266F6A7A94D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828312" y="2969078"/>
            <a:ext cx="2618016" cy="130900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43338A4-058C-47FA-A62F-7FF0FB2C80EC}"/>
              </a:ext>
            </a:extLst>
          </p:cNvPr>
          <p:cNvSpPr txBox="1"/>
          <p:nvPr/>
        </p:nvSpPr>
        <p:spPr>
          <a:xfrm>
            <a:off x="390195" y="2704295"/>
            <a:ext cx="8069378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0" dirty="0" err="1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func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 err="1">
                <a:solidFill>
                  <a:srgbClr val="61AFEF"/>
                </a:solidFill>
                <a:effectLst/>
                <a:latin typeface="Fira Code" panose="020B0809050000020004" pitchFamily="49" charset="0"/>
              </a:rPr>
              <a:t>RayColor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(r 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*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utils.Ray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) 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*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utils.Vector3 {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altLang="zh-CN" sz="1400" b="0" dirty="0">
                <a:solidFill>
                  <a:srgbClr val="E06C75"/>
                </a:solidFill>
                <a:effectLst/>
                <a:latin typeface="Fira Code" panose="020B0809050000020004" pitchFamily="49" charset="0"/>
              </a:rPr>
              <a:t>t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E5C07B"/>
                </a:solidFill>
                <a:effectLst/>
                <a:latin typeface="Fira Code" panose="020B0809050000020004" pitchFamily="49" charset="0"/>
              </a:rPr>
              <a:t>:=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(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r.Direction.</a:t>
            </a:r>
            <a:r>
              <a:rPr lang="en-US" altLang="zh-CN" sz="1400" b="0" dirty="0" err="1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Unit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().</a:t>
            </a:r>
            <a:r>
              <a:rPr lang="en-US" altLang="zh-CN" sz="1400" b="0" dirty="0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Y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() 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+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D19A66"/>
                </a:solidFill>
                <a:effectLst/>
                <a:latin typeface="Fira Code" panose="020B0809050000020004" pitchFamily="49" charset="0"/>
              </a:rPr>
              <a:t>1.0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) 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*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D19A66"/>
                </a:solidFill>
                <a:effectLst/>
                <a:latin typeface="Fira Code" panose="020B0809050000020004" pitchFamily="49" charset="0"/>
              </a:rPr>
              <a:t>0.5</a:t>
            </a:r>
            <a:endParaRPr lang="en-US" altLang="zh-CN" sz="1400" b="0" dirty="0">
              <a:solidFill>
                <a:srgbClr val="ABB2BF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altLang="zh-CN" sz="1400" b="0" dirty="0">
                <a:solidFill>
                  <a:srgbClr val="E06C75"/>
                </a:solidFill>
                <a:effectLst/>
                <a:latin typeface="Fira Code" panose="020B0809050000020004" pitchFamily="49" charset="0"/>
              </a:rPr>
              <a:t>v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E5C07B"/>
                </a:solidFill>
                <a:effectLst/>
                <a:latin typeface="Fira Code" panose="020B0809050000020004" pitchFamily="49" charset="0"/>
              </a:rPr>
              <a:t>:=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utils.</a:t>
            </a:r>
            <a:r>
              <a:rPr lang="en-US" altLang="zh-CN" sz="1400" b="0" dirty="0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NewVector3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altLang="zh-CN" sz="1400" b="0" dirty="0">
                <a:solidFill>
                  <a:srgbClr val="D19A66"/>
                </a:solidFill>
                <a:effectLst/>
                <a:latin typeface="Fira Code" panose="020B0809050000020004" pitchFamily="49" charset="0"/>
              </a:rPr>
              <a:t>0.5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, </a:t>
            </a:r>
            <a:r>
              <a:rPr lang="en-US" altLang="zh-CN" sz="1400" b="0" dirty="0">
                <a:solidFill>
                  <a:srgbClr val="D19A66"/>
                </a:solidFill>
                <a:effectLst/>
                <a:latin typeface="Fira Code" panose="020B0809050000020004" pitchFamily="49" charset="0"/>
              </a:rPr>
              <a:t>0.7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, </a:t>
            </a:r>
            <a:r>
              <a:rPr lang="en-US" altLang="zh-CN" sz="1400" b="0" dirty="0">
                <a:solidFill>
                  <a:srgbClr val="D19A66"/>
                </a:solidFill>
                <a:effectLst/>
                <a:latin typeface="Fira Code" panose="020B0809050000020004" pitchFamily="49" charset="0"/>
              </a:rPr>
              <a:t>1.0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)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v.</a:t>
            </a:r>
            <a:r>
              <a:rPr lang="en-US" altLang="zh-CN" sz="1400" b="0" dirty="0" err="1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MulF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(t)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v.</a:t>
            </a:r>
            <a:r>
              <a:rPr lang="en-US" altLang="zh-CN" sz="1400" b="0" dirty="0" err="1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AddF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altLang="zh-CN" sz="1400" b="0" dirty="0">
                <a:solidFill>
                  <a:srgbClr val="D19A66"/>
                </a:solidFill>
                <a:effectLst/>
                <a:latin typeface="Fira Code" panose="020B0809050000020004" pitchFamily="49" charset="0"/>
              </a:rPr>
              <a:t>1.0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-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t)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return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v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12722340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5789618-6D11-4BC5-A1D1-CF88472C3F19}"/>
              </a:ext>
            </a:extLst>
          </p:cNvPr>
          <p:cNvSpPr txBox="1">
            <a:spLocks/>
          </p:cNvSpPr>
          <p:nvPr/>
        </p:nvSpPr>
        <p:spPr>
          <a:xfrm>
            <a:off x="390195" y="287799"/>
            <a:ext cx="8732033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</a:rPr>
              <a:t>Adding a Sphere</a:t>
            </a:r>
          </a:p>
        </p:txBody>
      </p:sp>
      <p:sp>
        <p:nvSpPr>
          <p:cNvPr id="21" name="标题 1">
            <a:extLst>
              <a:ext uri="{FF2B5EF4-FFF2-40B4-BE49-F238E27FC236}">
                <a16:creationId xmlns:a16="http://schemas.microsoft.com/office/drawing/2014/main" id="{F5EB3A12-BDEA-4123-8D7F-7518F0210B75}"/>
              </a:ext>
            </a:extLst>
          </p:cNvPr>
          <p:cNvSpPr txBox="1"/>
          <p:nvPr/>
        </p:nvSpPr>
        <p:spPr>
          <a:xfrm>
            <a:off x="832855" y="6147406"/>
            <a:ext cx="3323965" cy="3227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6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  <a:sym typeface="+mn-lt"/>
              </a:rPr>
              <a:t>2020</a:t>
            </a:r>
            <a:r>
              <a:rPr lang="zh-CN" altLang="en-US" sz="16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  <a:sym typeface="+mn-lt"/>
              </a:rPr>
              <a:t> </a:t>
            </a:r>
            <a:r>
              <a:rPr lang="en-US" altLang="zh-CN" sz="16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  <a:sym typeface="+mn-lt"/>
              </a:rPr>
              <a:t>TJMSC</a:t>
            </a:r>
            <a:r>
              <a:rPr lang="zh-CN" altLang="en-US" sz="16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  <a:sym typeface="+mn-lt"/>
              </a:rPr>
              <a:t> </a:t>
            </a:r>
            <a:r>
              <a:rPr lang="en-US" altLang="zh-CN" sz="16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  <a:sym typeface="+mn-lt"/>
              </a:rPr>
              <a:t>Tech.</a:t>
            </a:r>
            <a:r>
              <a:rPr lang="zh-CN" altLang="en-US" sz="16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  <a:sym typeface="+mn-lt"/>
              </a:rPr>
              <a:t> </a:t>
            </a:r>
            <a:r>
              <a:rPr lang="en-US" altLang="zh-CN" sz="16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  <a:sym typeface="+mn-lt"/>
              </a:rPr>
              <a:t>Courses</a:t>
            </a:r>
            <a:endParaRPr lang="zh-CN" altLang="en-US" sz="1600" dirty="0">
              <a:solidFill>
                <a:schemeClr val="bg2"/>
              </a:solidFill>
              <a:latin typeface="DengXian" charset="0"/>
              <a:ea typeface="DengXian" charset="0"/>
              <a:cs typeface="DengXian" charset="0"/>
              <a:sym typeface="+mn-lt"/>
            </a:endParaRPr>
          </a:p>
        </p:txBody>
      </p:sp>
      <p:sp>
        <p:nvSpPr>
          <p:cNvPr id="22" name="标题 1">
            <a:extLst>
              <a:ext uri="{FF2B5EF4-FFF2-40B4-BE49-F238E27FC236}">
                <a16:creationId xmlns:a16="http://schemas.microsoft.com/office/drawing/2014/main" id="{BF8CD409-D2F6-4209-9982-B8AA55F4B931}"/>
              </a:ext>
            </a:extLst>
          </p:cNvPr>
          <p:cNvSpPr txBox="1"/>
          <p:nvPr/>
        </p:nvSpPr>
        <p:spPr>
          <a:xfrm>
            <a:off x="832855" y="6466785"/>
            <a:ext cx="4019097" cy="3357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  <a:sym typeface="+mn-lt"/>
              </a:rPr>
              <a:t>Raytracing In One Weekend</a:t>
            </a:r>
            <a:endParaRPr lang="zh-CN" altLang="en-US" sz="2400" dirty="0">
              <a:solidFill>
                <a:schemeClr val="bg2"/>
              </a:solidFill>
              <a:latin typeface="DengXian" charset="0"/>
              <a:ea typeface="DengXian" charset="0"/>
              <a:cs typeface="DengXian" charset="0"/>
              <a:sym typeface="+mn-lt"/>
            </a:endParaRPr>
          </a:p>
        </p:txBody>
      </p:sp>
      <p:cxnSp>
        <p:nvCxnSpPr>
          <p:cNvPr id="23" name="直接连接符 6">
            <a:extLst>
              <a:ext uri="{FF2B5EF4-FFF2-40B4-BE49-F238E27FC236}">
                <a16:creationId xmlns:a16="http://schemas.microsoft.com/office/drawing/2014/main" id="{063841C9-2EE4-493F-9776-4C72D314B5C1}"/>
              </a:ext>
            </a:extLst>
          </p:cNvPr>
          <p:cNvCxnSpPr>
            <a:cxnSpLocks/>
          </p:cNvCxnSpPr>
          <p:nvPr/>
        </p:nvCxnSpPr>
        <p:spPr>
          <a:xfrm flipV="1">
            <a:off x="832855" y="6437289"/>
            <a:ext cx="3829001" cy="1111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4" name="组合 1">
            <a:extLst>
              <a:ext uri="{FF2B5EF4-FFF2-40B4-BE49-F238E27FC236}">
                <a16:creationId xmlns:a16="http://schemas.microsoft.com/office/drawing/2014/main" id="{162F5480-D0FD-4159-990E-C8BE2A267D4F}"/>
              </a:ext>
            </a:extLst>
          </p:cNvPr>
          <p:cNvGrpSpPr/>
          <p:nvPr/>
        </p:nvGrpSpPr>
        <p:grpSpPr>
          <a:xfrm>
            <a:off x="94485" y="6161516"/>
            <a:ext cx="629511" cy="609648"/>
            <a:chOff x="2316219" y="2407725"/>
            <a:chExt cx="2018544" cy="2015004"/>
          </a:xfrm>
        </p:grpSpPr>
        <p:sp>
          <p:nvSpPr>
            <p:cNvPr id="25" name="矩形: 圆角 5">
              <a:extLst>
                <a:ext uri="{FF2B5EF4-FFF2-40B4-BE49-F238E27FC236}">
                  <a16:creationId xmlns:a16="http://schemas.microsoft.com/office/drawing/2014/main" id="{8F0F5BD2-8151-4F4B-9BEF-C3372CD9EBBF}"/>
                </a:ext>
              </a:extLst>
            </p:cNvPr>
            <p:cNvSpPr/>
            <p:nvPr/>
          </p:nvSpPr>
          <p:spPr>
            <a:xfrm>
              <a:off x="2319758" y="2407725"/>
              <a:ext cx="948205" cy="948205"/>
            </a:xfrm>
            <a:prstGeom prst="roundRect">
              <a:avLst>
                <a:gd name="adj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: 圆角 12">
              <a:extLst>
                <a:ext uri="{FF2B5EF4-FFF2-40B4-BE49-F238E27FC236}">
                  <a16:creationId xmlns:a16="http://schemas.microsoft.com/office/drawing/2014/main" id="{0EFC5F4E-CD97-4C81-8B75-78D8E1A00A60}"/>
                </a:ext>
              </a:extLst>
            </p:cNvPr>
            <p:cNvSpPr/>
            <p:nvPr/>
          </p:nvSpPr>
          <p:spPr>
            <a:xfrm>
              <a:off x="3386558" y="2407725"/>
              <a:ext cx="948205" cy="948205"/>
            </a:xfrm>
            <a:prstGeom prst="roundRect">
              <a:avLst>
                <a:gd name="adj" fmla="val 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7" name="矩形: 圆角 14">
              <a:extLst>
                <a:ext uri="{FF2B5EF4-FFF2-40B4-BE49-F238E27FC236}">
                  <a16:creationId xmlns:a16="http://schemas.microsoft.com/office/drawing/2014/main" id="{6F0DE636-560C-4549-827A-DD5731F9A0AD}"/>
                </a:ext>
              </a:extLst>
            </p:cNvPr>
            <p:cNvSpPr/>
            <p:nvPr/>
          </p:nvSpPr>
          <p:spPr>
            <a:xfrm>
              <a:off x="3386556" y="3474524"/>
              <a:ext cx="948205" cy="948205"/>
            </a:xfrm>
            <a:prstGeom prst="roundRect">
              <a:avLst>
                <a:gd name="adj" fmla="val 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矩形: 圆角 15">
              <a:extLst>
                <a:ext uri="{FF2B5EF4-FFF2-40B4-BE49-F238E27FC236}">
                  <a16:creationId xmlns:a16="http://schemas.microsoft.com/office/drawing/2014/main" id="{2FD925D8-241D-4710-975D-7FF0F1BBDC50}"/>
                </a:ext>
              </a:extLst>
            </p:cNvPr>
            <p:cNvSpPr/>
            <p:nvPr/>
          </p:nvSpPr>
          <p:spPr>
            <a:xfrm>
              <a:off x="2316219" y="3474523"/>
              <a:ext cx="948205" cy="948205"/>
            </a:xfrm>
            <a:prstGeom prst="roundRect">
              <a:avLst>
                <a:gd name="adj" fmla="val 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8194" name="Picture 2">
            <a:extLst>
              <a:ext uri="{FF2B5EF4-FFF2-40B4-BE49-F238E27FC236}">
                <a16:creationId xmlns:a16="http://schemas.microsoft.com/office/drawing/2014/main" id="{04826949-D2EB-4F87-B934-42012F0AE0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2185" y="3104339"/>
            <a:ext cx="5428911" cy="3621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65FE71D-F317-46CC-9285-19952BB6207B}"/>
              </a:ext>
            </a:extLst>
          </p:cNvPr>
          <p:cNvSpPr txBox="1"/>
          <p:nvPr/>
        </p:nvSpPr>
        <p:spPr>
          <a:xfrm>
            <a:off x="160904" y="1494417"/>
            <a:ext cx="7211786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0" dirty="0" err="1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func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 err="1">
                <a:solidFill>
                  <a:srgbClr val="61AFEF"/>
                </a:solidFill>
                <a:effectLst/>
                <a:latin typeface="Fira Code" panose="020B0809050000020004" pitchFamily="49" charset="0"/>
              </a:rPr>
              <a:t>HitSphere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(ball 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*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utils.Vector4, r 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*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utils.Ray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) 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bool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{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altLang="zh-CN" sz="1400" b="0" dirty="0">
                <a:solidFill>
                  <a:srgbClr val="E06C75"/>
                </a:solidFill>
                <a:effectLst/>
                <a:latin typeface="Fira Code" panose="020B0809050000020004" pitchFamily="49" charset="0"/>
              </a:rPr>
              <a:t>center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E5C07B"/>
                </a:solidFill>
                <a:effectLst/>
                <a:latin typeface="Fira Code" panose="020B0809050000020004" pitchFamily="49" charset="0"/>
              </a:rPr>
              <a:t>:=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utils.</a:t>
            </a:r>
            <a:r>
              <a:rPr lang="en-US" altLang="zh-CN" sz="1400" b="0" dirty="0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ToVector3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(ball)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altLang="zh-CN" sz="1400" b="0" dirty="0" err="1">
                <a:solidFill>
                  <a:srgbClr val="E06C75"/>
                </a:solidFill>
                <a:effectLst/>
                <a:latin typeface="Fira Code" panose="020B0809050000020004" pitchFamily="49" charset="0"/>
              </a:rPr>
              <a:t>oc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E5C07B"/>
                </a:solidFill>
                <a:effectLst/>
                <a:latin typeface="Fira Code" panose="020B0809050000020004" pitchFamily="49" charset="0"/>
              </a:rPr>
              <a:t>:=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r.Origin.</a:t>
            </a:r>
            <a:r>
              <a:rPr lang="en-US" altLang="zh-CN" sz="1400" b="0" dirty="0" err="1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SubVec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(center)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altLang="zh-CN" sz="1400" b="0" dirty="0">
                <a:solidFill>
                  <a:srgbClr val="E06C75"/>
                </a:solidFill>
                <a:effectLst/>
                <a:latin typeface="Fira Code" panose="020B0809050000020004" pitchFamily="49" charset="0"/>
              </a:rPr>
              <a:t>a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E5C07B"/>
                </a:solidFill>
                <a:effectLst/>
                <a:latin typeface="Fira Code" panose="020B0809050000020004" pitchFamily="49" charset="0"/>
              </a:rPr>
              <a:t>:=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r.Direction.</a:t>
            </a:r>
            <a:r>
              <a:rPr lang="en-US" altLang="zh-CN" sz="1400" b="0" dirty="0" err="1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LengthSquare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()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altLang="zh-CN" sz="1400" b="0" dirty="0">
                <a:solidFill>
                  <a:srgbClr val="E06C75"/>
                </a:solidFill>
                <a:effectLst/>
                <a:latin typeface="Fira Code" panose="020B0809050000020004" pitchFamily="49" charset="0"/>
              </a:rPr>
              <a:t>b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E5C07B"/>
                </a:solidFill>
                <a:effectLst/>
                <a:latin typeface="Fira Code" panose="020B0809050000020004" pitchFamily="49" charset="0"/>
              </a:rPr>
              <a:t>:=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D19A66"/>
                </a:solidFill>
                <a:effectLst/>
                <a:latin typeface="Fira Code" panose="020B0809050000020004" pitchFamily="49" charset="0"/>
              </a:rPr>
              <a:t>2.0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*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oc.</a:t>
            </a:r>
            <a:r>
              <a:rPr lang="en-US" altLang="zh-CN" sz="1400" b="0" dirty="0" err="1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Dot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r.Direction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)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altLang="zh-CN" sz="1400" b="0" dirty="0">
                <a:solidFill>
                  <a:srgbClr val="E06C75"/>
                </a:solidFill>
                <a:effectLst/>
                <a:latin typeface="Fira Code" panose="020B0809050000020004" pitchFamily="49" charset="0"/>
              </a:rPr>
              <a:t>c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E5C07B"/>
                </a:solidFill>
                <a:effectLst/>
                <a:latin typeface="Fira Code" panose="020B0809050000020004" pitchFamily="49" charset="0"/>
              </a:rPr>
              <a:t>:=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oc.</a:t>
            </a:r>
            <a:r>
              <a:rPr lang="en-US" altLang="zh-CN" sz="1400" b="0" dirty="0" err="1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LengthSquare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() 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-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ball.</a:t>
            </a:r>
            <a:r>
              <a:rPr lang="en-US" altLang="zh-CN" sz="1400" b="0" dirty="0" err="1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W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()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*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ball.</a:t>
            </a:r>
            <a:r>
              <a:rPr lang="en-US" altLang="zh-CN" sz="1400" b="0" dirty="0" err="1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W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()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altLang="zh-CN" sz="1400" b="0" dirty="0">
                <a:solidFill>
                  <a:srgbClr val="E06C75"/>
                </a:solidFill>
                <a:effectLst/>
                <a:latin typeface="Fira Code" panose="020B0809050000020004" pitchFamily="49" charset="0"/>
              </a:rPr>
              <a:t>discriminant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E5C07B"/>
                </a:solidFill>
                <a:effectLst/>
                <a:latin typeface="Fira Code" panose="020B0809050000020004" pitchFamily="49" charset="0"/>
              </a:rPr>
              <a:t>:=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b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*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b 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-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D19A66"/>
                </a:solidFill>
                <a:effectLst/>
                <a:latin typeface="Fira Code" panose="020B0809050000020004" pitchFamily="49" charset="0"/>
              </a:rPr>
              <a:t>4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*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a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*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c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return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(discriminant </a:t>
            </a:r>
            <a:r>
              <a:rPr lang="en-US" altLang="zh-CN" sz="1400" b="0" dirty="0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&gt;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D19A66"/>
                </a:solidFill>
                <a:effectLst/>
                <a:latin typeface="Fira Code" panose="020B0809050000020004" pitchFamily="49" charset="0"/>
              </a:rPr>
              <a:t>0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)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}</a:t>
            </a:r>
          </a:p>
          <a:p>
            <a:b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</a:br>
            <a:r>
              <a:rPr lang="en-US" altLang="zh-CN" sz="1400" b="0" dirty="0" err="1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func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 err="1">
                <a:solidFill>
                  <a:srgbClr val="61AFEF"/>
                </a:solidFill>
                <a:effectLst/>
                <a:latin typeface="Fira Code" panose="020B0809050000020004" pitchFamily="49" charset="0"/>
              </a:rPr>
              <a:t>RayColor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(r 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*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utils.Ray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) 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*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utils.Vector3 {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if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 err="1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HitSphere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(utils.</a:t>
            </a:r>
            <a:r>
              <a:rPr lang="en-US" altLang="zh-CN" sz="1400" b="0" dirty="0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NewVector4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altLang="zh-CN" sz="1400" b="0" dirty="0">
                <a:solidFill>
                  <a:srgbClr val="D19A66"/>
                </a:solidFill>
                <a:effectLst/>
                <a:latin typeface="Fira Code" panose="020B0809050000020004" pitchFamily="49" charset="0"/>
              </a:rPr>
              <a:t>0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, </a:t>
            </a:r>
            <a:r>
              <a:rPr lang="en-US" altLang="zh-CN" sz="1400" b="0" dirty="0">
                <a:solidFill>
                  <a:srgbClr val="D19A66"/>
                </a:solidFill>
                <a:effectLst/>
                <a:latin typeface="Fira Code" panose="020B0809050000020004" pitchFamily="49" charset="0"/>
              </a:rPr>
              <a:t>0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, 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-</a:t>
            </a:r>
            <a:r>
              <a:rPr lang="en-US" altLang="zh-CN" sz="1400" b="0" dirty="0">
                <a:solidFill>
                  <a:srgbClr val="D19A66"/>
                </a:solidFill>
                <a:effectLst/>
                <a:latin typeface="Fira Code" panose="020B0809050000020004" pitchFamily="49" charset="0"/>
              </a:rPr>
              <a:t>1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, </a:t>
            </a:r>
            <a:r>
              <a:rPr lang="en-US" altLang="zh-CN" sz="1400" b="0" dirty="0">
                <a:solidFill>
                  <a:srgbClr val="D19A66"/>
                </a:solidFill>
                <a:effectLst/>
                <a:latin typeface="Fira Code" panose="020B0809050000020004" pitchFamily="49" charset="0"/>
              </a:rPr>
              <a:t>0.5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), r) {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    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return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utils.</a:t>
            </a:r>
            <a:r>
              <a:rPr lang="en-US" altLang="zh-CN" sz="1400" b="0" dirty="0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NewVector3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altLang="zh-CN" sz="1400" b="0" dirty="0">
                <a:solidFill>
                  <a:srgbClr val="D19A66"/>
                </a:solidFill>
                <a:effectLst/>
                <a:latin typeface="Fira Code" panose="020B0809050000020004" pitchFamily="49" charset="0"/>
              </a:rPr>
              <a:t>1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, </a:t>
            </a:r>
            <a:r>
              <a:rPr lang="en-US" altLang="zh-CN" sz="1400" b="0" dirty="0">
                <a:solidFill>
                  <a:srgbClr val="D19A66"/>
                </a:solidFill>
                <a:effectLst/>
                <a:latin typeface="Fira Code" panose="020B0809050000020004" pitchFamily="49" charset="0"/>
              </a:rPr>
              <a:t>0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, </a:t>
            </a:r>
            <a:r>
              <a:rPr lang="en-US" altLang="zh-CN" sz="1400" b="0" dirty="0">
                <a:solidFill>
                  <a:srgbClr val="D19A66"/>
                </a:solidFill>
                <a:effectLst/>
                <a:latin typeface="Fira Code" panose="020B0809050000020004" pitchFamily="49" charset="0"/>
              </a:rPr>
              <a:t>0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)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}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altLang="zh-CN" sz="1400" b="0" dirty="0">
                <a:solidFill>
                  <a:srgbClr val="E06C75"/>
                </a:solidFill>
                <a:effectLst/>
                <a:latin typeface="Fira Code" panose="020B0809050000020004" pitchFamily="49" charset="0"/>
              </a:rPr>
              <a:t>t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E5C07B"/>
                </a:solidFill>
                <a:effectLst/>
                <a:latin typeface="Fira Code" panose="020B0809050000020004" pitchFamily="49" charset="0"/>
              </a:rPr>
              <a:t>:=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(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r.Direction.</a:t>
            </a:r>
            <a:r>
              <a:rPr lang="en-US" altLang="zh-CN" sz="1400" b="0" dirty="0" err="1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Unit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().</a:t>
            </a:r>
            <a:r>
              <a:rPr lang="en-US" altLang="zh-CN" sz="1400" b="0" dirty="0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Y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() 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+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D19A66"/>
                </a:solidFill>
                <a:effectLst/>
                <a:latin typeface="Fira Code" panose="020B0809050000020004" pitchFamily="49" charset="0"/>
              </a:rPr>
              <a:t>1.0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) 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*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D19A66"/>
                </a:solidFill>
                <a:effectLst/>
                <a:latin typeface="Fira Code" panose="020B0809050000020004" pitchFamily="49" charset="0"/>
              </a:rPr>
              <a:t>0.5</a:t>
            </a:r>
            <a:endParaRPr lang="en-US" altLang="zh-CN" sz="1400" b="0" dirty="0">
              <a:solidFill>
                <a:srgbClr val="ABB2BF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altLang="zh-CN" sz="1400" b="0" dirty="0">
                <a:solidFill>
                  <a:srgbClr val="E06C75"/>
                </a:solidFill>
                <a:effectLst/>
                <a:latin typeface="Fira Code" panose="020B0809050000020004" pitchFamily="49" charset="0"/>
              </a:rPr>
              <a:t>v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E5C07B"/>
                </a:solidFill>
                <a:effectLst/>
                <a:latin typeface="Fira Code" panose="020B0809050000020004" pitchFamily="49" charset="0"/>
              </a:rPr>
              <a:t>:=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utils.</a:t>
            </a:r>
            <a:r>
              <a:rPr lang="en-US" altLang="zh-CN" sz="1400" b="0" dirty="0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NewVector3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altLang="zh-CN" sz="1400" b="0" dirty="0">
                <a:solidFill>
                  <a:srgbClr val="D19A66"/>
                </a:solidFill>
                <a:effectLst/>
                <a:latin typeface="Fira Code" panose="020B0809050000020004" pitchFamily="49" charset="0"/>
              </a:rPr>
              <a:t>0.5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, </a:t>
            </a:r>
            <a:r>
              <a:rPr lang="en-US" altLang="zh-CN" sz="1400" b="0" dirty="0">
                <a:solidFill>
                  <a:srgbClr val="D19A66"/>
                </a:solidFill>
                <a:effectLst/>
                <a:latin typeface="Fira Code" panose="020B0809050000020004" pitchFamily="49" charset="0"/>
              </a:rPr>
              <a:t>0.7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, </a:t>
            </a:r>
            <a:r>
              <a:rPr lang="en-US" altLang="zh-CN" sz="1400" b="0" dirty="0">
                <a:solidFill>
                  <a:srgbClr val="D19A66"/>
                </a:solidFill>
                <a:effectLst/>
                <a:latin typeface="Fira Code" panose="020B0809050000020004" pitchFamily="49" charset="0"/>
              </a:rPr>
              <a:t>1.0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)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v.</a:t>
            </a:r>
            <a:r>
              <a:rPr lang="en-US" altLang="zh-CN" sz="1400" b="0" dirty="0" err="1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MulF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(t)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v.</a:t>
            </a:r>
            <a:r>
              <a:rPr lang="en-US" altLang="zh-CN" sz="1400" b="0" dirty="0" err="1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AddF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altLang="zh-CN" sz="1400" b="0" dirty="0">
                <a:solidFill>
                  <a:srgbClr val="D19A66"/>
                </a:solidFill>
                <a:effectLst/>
                <a:latin typeface="Fira Code" panose="020B0809050000020004" pitchFamily="49" charset="0"/>
              </a:rPr>
              <a:t>1.0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-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t)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return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v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}</a:t>
            </a:r>
          </a:p>
        </p:txBody>
      </p:sp>
      <p:pic>
        <p:nvPicPr>
          <p:cNvPr id="6" name="Picture 5" descr="A red circle on a white background&#10;&#10;Description automatically generated">
            <a:extLst>
              <a:ext uri="{FF2B5EF4-FFF2-40B4-BE49-F238E27FC236}">
                <a16:creationId xmlns:a16="http://schemas.microsoft.com/office/drawing/2014/main" id="{8C7BFB20-0638-4B55-8FDF-4FCC5D8C94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3272" y="1462432"/>
            <a:ext cx="2915748" cy="1457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53731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5789618-6D11-4BC5-A1D1-CF88472C3F19}"/>
              </a:ext>
            </a:extLst>
          </p:cNvPr>
          <p:cNvSpPr txBox="1">
            <a:spLocks/>
          </p:cNvSpPr>
          <p:nvPr/>
        </p:nvSpPr>
        <p:spPr>
          <a:xfrm>
            <a:off x="390195" y="287799"/>
            <a:ext cx="8732033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dirty="0" err="1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</a:rPr>
              <a:t>Suface</a:t>
            </a:r>
            <a:r>
              <a:rPr lang="en-US" altLang="zh-CN" sz="40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</a:rPr>
              <a:t> </a:t>
            </a:r>
            <a:r>
              <a:rPr lang="en-US" altLang="zh-CN" sz="4000" dirty="0" err="1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</a:rPr>
              <a:t>Normals</a:t>
            </a:r>
            <a:r>
              <a:rPr lang="en-US" altLang="zh-CN" sz="40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</a:rPr>
              <a:t> and Multiple Objects</a:t>
            </a:r>
          </a:p>
        </p:txBody>
      </p:sp>
      <p:sp>
        <p:nvSpPr>
          <p:cNvPr id="21" name="标题 1">
            <a:extLst>
              <a:ext uri="{FF2B5EF4-FFF2-40B4-BE49-F238E27FC236}">
                <a16:creationId xmlns:a16="http://schemas.microsoft.com/office/drawing/2014/main" id="{F5EB3A12-BDEA-4123-8D7F-7518F0210B75}"/>
              </a:ext>
            </a:extLst>
          </p:cNvPr>
          <p:cNvSpPr txBox="1"/>
          <p:nvPr/>
        </p:nvSpPr>
        <p:spPr>
          <a:xfrm>
            <a:off x="832855" y="6147406"/>
            <a:ext cx="3323965" cy="3227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6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  <a:sym typeface="+mn-lt"/>
              </a:rPr>
              <a:t>2020</a:t>
            </a:r>
            <a:r>
              <a:rPr lang="zh-CN" altLang="en-US" sz="16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  <a:sym typeface="+mn-lt"/>
              </a:rPr>
              <a:t> </a:t>
            </a:r>
            <a:r>
              <a:rPr lang="en-US" altLang="zh-CN" sz="16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  <a:sym typeface="+mn-lt"/>
              </a:rPr>
              <a:t>TJMSC</a:t>
            </a:r>
            <a:r>
              <a:rPr lang="zh-CN" altLang="en-US" sz="16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  <a:sym typeface="+mn-lt"/>
              </a:rPr>
              <a:t> </a:t>
            </a:r>
            <a:r>
              <a:rPr lang="en-US" altLang="zh-CN" sz="16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  <a:sym typeface="+mn-lt"/>
              </a:rPr>
              <a:t>Tech.</a:t>
            </a:r>
            <a:r>
              <a:rPr lang="zh-CN" altLang="en-US" sz="16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  <a:sym typeface="+mn-lt"/>
              </a:rPr>
              <a:t> </a:t>
            </a:r>
            <a:r>
              <a:rPr lang="en-US" altLang="zh-CN" sz="16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  <a:sym typeface="+mn-lt"/>
              </a:rPr>
              <a:t>Courses</a:t>
            </a:r>
            <a:endParaRPr lang="zh-CN" altLang="en-US" sz="1600" dirty="0">
              <a:solidFill>
                <a:schemeClr val="bg2"/>
              </a:solidFill>
              <a:latin typeface="DengXian" charset="0"/>
              <a:ea typeface="DengXian" charset="0"/>
              <a:cs typeface="DengXian" charset="0"/>
              <a:sym typeface="+mn-lt"/>
            </a:endParaRPr>
          </a:p>
        </p:txBody>
      </p:sp>
      <p:sp>
        <p:nvSpPr>
          <p:cNvPr id="22" name="标题 1">
            <a:extLst>
              <a:ext uri="{FF2B5EF4-FFF2-40B4-BE49-F238E27FC236}">
                <a16:creationId xmlns:a16="http://schemas.microsoft.com/office/drawing/2014/main" id="{BF8CD409-D2F6-4209-9982-B8AA55F4B931}"/>
              </a:ext>
            </a:extLst>
          </p:cNvPr>
          <p:cNvSpPr txBox="1"/>
          <p:nvPr/>
        </p:nvSpPr>
        <p:spPr>
          <a:xfrm>
            <a:off x="832855" y="6466785"/>
            <a:ext cx="4019097" cy="3357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  <a:sym typeface="+mn-lt"/>
              </a:rPr>
              <a:t>Raytracing In One Weekend</a:t>
            </a:r>
            <a:endParaRPr lang="zh-CN" altLang="en-US" sz="2400" dirty="0">
              <a:solidFill>
                <a:schemeClr val="bg2"/>
              </a:solidFill>
              <a:latin typeface="DengXian" charset="0"/>
              <a:ea typeface="DengXian" charset="0"/>
              <a:cs typeface="DengXian" charset="0"/>
              <a:sym typeface="+mn-lt"/>
            </a:endParaRPr>
          </a:p>
        </p:txBody>
      </p:sp>
      <p:cxnSp>
        <p:nvCxnSpPr>
          <p:cNvPr id="23" name="直接连接符 6">
            <a:extLst>
              <a:ext uri="{FF2B5EF4-FFF2-40B4-BE49-F238E27FC236}">
                <a16:creationId xmlns:a16="http://schemas.microsoft.com/office/drawing/2014/main" id="{063841C9-2EE4-493F-9776-4C72D314B5C1}"/>
              </a:ext>
            </a:extLst>
          </p:cNvPr>
          <p:cNvCxnSpPr>
            <a:cxnSpLocks/>
          </p:cNvCxnSpPr>
          <p:nvPr/>
        </p:nvCxnSpPr>
        <p:spPr>
          <a:xfrm flipV="1">
            <a:off x="832855" y="6437289"/>
            <a:ext cx="3829001" cy="1111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4" name="组合 1">
            <a:extLst>
              <a:ext uri="{FF2B5EF4-FFF2-40B4-BE49-F238E27FC236}">
                <a16:creationId xmlns:a16="http://schemas.microsoft.com/office/drawing/2014/main" id="{162F5480-D0FD-4159-990E-C8BE2A267D4F}"/>
              </a:ext>
            </a:extLst>
          </p:cNvPr>
          <p:cNvGrpSpPr/>
          <p:nvPr/>
        </p:nvGrpSpPr>
        <p:grpSpPr>
          <a:xfrm>
            <a:off x="94485" y="6161516"/>
            <a:ext cx="629511" cy="609648"/>
            <a:chOff x="2316219" y="2407725"/>
            <a:chExt cx="2018544" cy="2015004"/>
          </a:xfrm>
        </p:grpSpPr>
        <p:sp>
          <p:nvSpPr>
            <p:cNvPr id="25" name="矩形: 圆角 5">
              <a:extLst>
                <a:ext uri="{FF2B5EF4-FFF2-40B4-BE49-F238E27FC236}">
                  <a16:creationId xmlns:a16="http://schemas.microsoft.com/office/drawing/2014/main" id="{8F0F5BD2-8151-4F4B-9BEF-C3372CD9EBBF}"/>
                </a:ext>
              </a:extLst>
            </p:cNvPr>
            <p:cNvSpPr/>
            <p:nvPr/>
          </p:nvSpPr>
          <p:spPr>
            <a:xfrm>
              <a:off x="2319758" y="2407725"/>
              <a:ext cx="948205" cy="948205"/>
            </a:xfrm>
            <a:prstGeom prst="roundRect">
              <a:avLst>
                <a:gd name="adj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: 圆角 12">
              <a:extLst>
                <a:ext uri="{FF2B5EF4-FFF2-40B4-BE49-F238E27FC236}">
                  <a16:creationId xmlns:a16="http://schemas.microsoft.com/office/drawing/2014/main" id="{0EFC5F4E-CD97-4C81-8B75-78D8E1A00A60}"/>
                </a:ext>
              </a:extLst>
            </p:cNvPr>
            <p:cNvSpPr/>
            <p:nvPr/>
          </p:nvSpPr>
          <p:spPr>
            <a:xfrm>
              <a:off x="3386558" y="2407725"/>
              <a:ext cx="948205" cy="948205"/>
            </a:xfrm>
            <a:prstGeom prst="roundRect">
              <a:avLst>
                <a:gd name="adj" fmla="val 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7" name="矩形: 圆角 14">
              <a:extLst>
                <a:ext uri="{FF2B5EF4-FFF2-40B4-BE49-F238E27FC236}">
                  <a16:creationId xmlns:a16="http://schemas.microsoft.com/office/drawing/2014/main" id="{6F0DE636-560C-4549-827A-DD5731F9A0AD}"/>
                </a:ext>
              </a:extLst>
            </p:cNvPr>
            <p:cNvSpPr/>
            <p:nvPr/>
          </p:nvSpPr>
          <p:spPr>
            <a:xfrm>
              <a:off x="3386556" y="3474524"/>
              <a:ext cx="948205" cy="948205"/>
            </a:xfrm>
            <a:prstGeom prst="roundRect">
              <a:avLst>
                <a:gd name="adj" fmla="val 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矩形: 圆角 15">
              <a:extLst>
                <a:ext uri="{FF2B5EF4-FFF2-40B4-BE49-F238E27FC236}">
                  <a16:creationId xmlns:a16="http://schemas.microsoft.com/office/drawing/2014/main" id="{2FD925D8-241D-4710-975D-7FF0F1BBDC50}"/>
                </a:ext>
              </a:extLst>
            </p:cNvPr>
            <p:cNvSpPr/>
            <p:nvPr/>
          </p:nvSpPr>
          <p:spPr>
            <a:xfrm>
              <a:off x="2316219" y="3474523"/>
              <a:ext cx="948205" cy="948205"/>
            </a:xfrm>
            <a:prstGeom prst="roundRect">
              <a:avLst>
                <a:gd name="adj" fmla="val 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365FE71D-F317-46CC-9285-19952BB6207B}"/>
              </a:ext>
            </a:extLst>
          </p:cNvPr>
          <p:cNvSpPr txBox="1"/>
          <p:nvPr/>
        </p:nvSpPr>
        <p:spPr>
          <a:xfrm>
            <a:off x="94485" y="1241698"/>
            <a:ext cx="8810040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0" dirty="0" err="1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func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 err="1">
                <a:solidFill>
                  <a:srgbClr val="61AFEF"/>
                </a:solidFill>
                <a:effectLst/>
                <a:latin typeface="Fira Code" panose="020B0809050000020004" pitchFamily="49" charset="0"/>
              </a:rPr>
              <a:t>HitSphere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(ball 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*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utils.Vector4, r 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*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utils.Ray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) 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float32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{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altLang="zh-CN" sz="1400" b="0" dirty="0">
                <a:solidFill>
                  <a:srgbClr val="E06C75"/>
                </a:solidFill>
                <a:effectLst/>
                <a:latin typeface="Fira Code" panose="020B0809050000020004" pitchFamily="49" charset="0"/>
              </a:rPr>
              <a:t>center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E5C07B"/>
                </a:solidFill>
                <a:effectLst/>
                <a:latin typeface="Fira Code" panose="020B0809050000020004" pitchFamily="49" charset="0"/>
              </a:rPr>
              <a:t>:=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utils.</a:t>
            </a:r>
            <a:r>
              <a:rPr lang="en-US" altLang="zh-CN" sz="1400" b="0" dirty="0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ToVector3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(ball)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altLang="zh-CN" sz="1400" b="0" dirty="0" err="1">
                <a:solidFill>
                  <a:srgbClr val="E06C75"/>
                </a:solidFill>
                <a:effectLst/>
                <a:latin typeface="Fira Code" panose="020B0809050000020004" pitchFamily="49" charset="0"/>
              </a:rPr>
              <a:t>oc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E5C07B"/>
                </a:solidFill>
                <a:effectLst/>
                <a:latin typeface="Fira Code" panose="020B0809050000020004" pitchFamily="49" charset="0"/>
              </a:rPr>
              <a:t>:=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r.Origin.</a:t>
            </a:r>
            <a:r>
              <a:rPr lang="en-US" altLang="zh-CN" sz="1400" b="0" dirty="0" err="1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SubVec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(center)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altLang="zh-CN" sz="1400" b="0" dirty="0">
                <a:solidFill>
                  <a:srgbClr val="E06C75"/>
                </a:solidFill>
                <a:effectLst/>
                <a:latin typeface="Fira Code" panose="020B0809050000020004" pitchFamily="49" charset="0"/>
              </a:rPr>
              <a:t>a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E5C07B"/>
                </a:solidFill>
                <a:effectLst/>
                <a:latin typeface="Fira Code" panose="020B0809050000020004" pitchFamily="49" charset="0"/>
              </a:rPr>
              <a:t>:=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r.Direction.</a:t>
            </a:r>
            <a:r>
              <a:rPr lang="en-US" altLang="zh-CN" sz="1400" b="0" dirty="0" err="1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LengthSquare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()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altLang="zh-CN" sz="1400" b="0" dirty="0">
                <a:solidFill>
                  <a:srgbClr val="E06C75"/>
                </a:solidFill>
                <a:effectLst/>
                <a:latin typeface="Fira Code" panose="020B0809050000020004" pitchFamily="49" charset="0"/>
              </a:rPr>
              <a:t>b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E5C07B"/>
                </a:solidFill>
                <a:effectLst/>
                <a:latin typeface="Fira Code" panose="020B0809050000020004" pitchFamily="49" charset="0"/>
              </a:rPr>
              <a:t>:=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D19A66"/>
                </a:solidFill>
                <a:effectLst/>
                <a:latin typeface="Fira Code" panose="020B0809050000020004" pitchFamily="49" charset="0"/>
              </a:rPr>
              <a:t>2.0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*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oc.</a:t>
            </a:r>
            <a:r>
              <a:rPr lang="en-US" altLang="zh-CN" sz="1400" b="0" dirty="0" err="1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Dot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r.Direction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)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altLang="zh-CN" sz="1400" b="0" dirty="0">
                <a:solidFill>
                  <a:srgbClr val="E06C75"/>
                </a:solidFill>
                <a:effectLst/>
                <a:latin typeface="Fira Code" panose="020B0809050000020004" pitchFamily="49" charset="0"/>
              </a:rPr>
              <a:t>c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E5C07B"/>
                </a:solidFill>
                <a:effectLst/>
                <a:latin typeface="Fira Code" panose="020B0809050000020004" pitchFamily="49" charset="0"/>
              </a:rPr>
              <a:t>:=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oc.</a:t>
            </a:r>
            <a:r>
              <a:rPr lang="en-US" altLang="zh-CN" sz="1400" b="0" dirty="0" err="1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LengthSquare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() 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-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ball.</a:t>
            </a:r>
            <a:r>
              <a:rPr lang="en-US" altLang="zh-CN" sz="1400" b="0" dirty="0" err="1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W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()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*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ball.</a:t>
            </a:r>
            <a:r>
              <a:rPr lang="en-US" altLang="zh-CN" sz="1400" b="0" dirty="0" err="1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W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()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altLang="zh-CN" sz="1400" b="0" dirty="0">
                <a:solidFill>
                  <a:srgbClr val="E06C75"/>
                </a:solidFill>
                <a:effectLst/>
                <a:latin typeface="Fira Code" panose="020B0809050000020004" pitchFamily="49" charset="0"/>
              </a:rPr>
              <a:t>discriminant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E5C07B"/>
                </a:solidFill>
                <a:effectLst/>
                <a:latin typeface="Fira Code" panose="020B0809050000020004" pitchFamily="49" charset="0"/>
              </a:rPr>
              <a:t>:=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b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*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b 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-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D19A66"/>
                </a:solidFill>
                <a:effectLst/>
                <a:latin typeface="Fira Code" panose="020B0809050000020004" pitchFamily="49" charset="0"/>
              </a:rPr>
              <a:t>4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*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a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*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c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if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discriminant </a:t>
            </a:r>
            <a:r>
              <a:rPr lang="en-US" altLang="zh-CN" sz="1400" b="0" dirty="0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&lt;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D19A66"/>
                </a:solidFill>
                <a:effectLst/>
                <a:latin typeface="Fira Code" panose="020B0809050000020004" pitchFamily="49" charset="0"/>
              </a:rPr>
              <a:t>0.0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{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    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return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-</a:t>
            </a:r>
            <a:r>
              <a:rPr lang="en-US" altLang="zh-CN" sz="1400" b="0" dirty="0">
                <a:solidFill>
                  <a:srgbClr val="D19A66"/>
                </a:solidFill>
                <a:effectLst/>
                <a:latin typeface="Fira Code" panose="020B0809050000020004" pitchFamily="49" charset="0"/>
              </a:rPr>
              <a:t>1.0</a:t>
            </a:r>
            <a:endParaRPr lang="en-US" altLang="zh-CN" sz="1400" b="0" dirty="0">
              <a:solidFill>
                <a:srgbClr val="ABB2BF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} 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else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{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    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return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(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-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b 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-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utils.</a:t>
            </a:r>
            <a:r>
              <a:rPr lang="en-US" altLang="zh-CN" sz="1400" b="0" dirty="0" err="1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Sqrtf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(discriminant)) 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/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(</a:t>
            </a:r>
            <a:r>
              <a:rPr lang="en-US" altLang="zh-CN" sz="1400" b="0" dirty="0">
                <a:solidFill>
                  <a:srgbClr val="D19A66"/>
                </a:solidFill>
                <a:effectLst/>
                <a:latin typeface="Fira Code" panose="020B0809050000020004" pitchFamily="49" charset="0"/>
              </a:rPr>
              <a:t>2.0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*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a)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}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}</a:t>
            </a:r>
          </a:p>
          <a:p>
            <a:b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</a:br>
            <a:endParaRPr lang="en-US" altLang="zh-CN" sz="1400" b="0" dirty="0">
              <a:solidFill>
                <a:srgbClr val="ABB2BF"/>
              </a:solidFill>
              <a:effectLst/>
              <a:latin typeface="Fira Code" panose="020B0809050000020004" pitchFamily="49" charset="0"/>
            </a:endParaRP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0A6E5CF5-A2E7-4F96-965C-CE21572A9C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3785" y="1228944"/>
            <a:ext cx="4020325" cy="2381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B3C1C1B-0D3C-4838-B024-37DFE6F9CEF7}"/>
              </a:ext>
            </a:extLst>
          </p:cNvPr>
          <p:cNvSpPr txBox="1"/>
          <p:nvPr/>
        </p:nvSpPr>
        <p:spPr>
          <a:xfrm>
            <a:off x="4598375" y="3749457"/>
            <a:ext cx="7631732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0" dirty="0" err="1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func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 err="1">
                <a:solidFill>
                  <a:srgbClr val="61AFEF"/>
                </a:solidFill>
                <a:effectLst/>
                <a:latin typeface="Fira Code" panose="020B0809050000020004" pitchFamily="49" charset="0"/>
              </a:rPr>
              <a:t>RayColor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(r 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*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utils.Ray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) 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*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utils.Vector3 {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altLang="zh-CN" sz="1400" b="0" dirty="0">
                <a:solidFill>
                  <a:srgbClr val="E06C75"/>
                </a:solidFill>
                <a:effectLst/>
                <a:latin typeface="Fira Code" panose="020B0809050000020004" pitchFamily="49" charset="0"/>
              </a:rPr>
              <a:t>t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E5C07B"/>
                </a:solidFill>
                <a:effectLst/>
                <a:latin typeface="Fira Code" panose="020B0809050000020004" pitchFamily="49" charset="0"/>
              </a:rPr>
              <a:t>:=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 err="1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HitSphere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(utils.</a:t>
            </a:r>
            <a:r>
              <a:rPr lang="en-US" altLang="zh-CN" sz="1400" b="0" dirty="0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NewVector4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altLang="zh-CN" sz="1400" b="0" dirty="0">
                <a:solidFill>
                  <a:srgbClr val="D19A66"/>
                </a:solidFill>
                <a:effectLst/>
                <a:latin typeface="Fira Code" panose="020B0809050000020004" pitchFamily="49" charset="0"/>
              </a:rPr>
              <a:t>0.0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, </a:t>
            </a:r>
            <a:r>
              <a:rPr lang="en-US" altLang="zh-CN" sz="1400" b="0" dirty="0">
                <a:solidFill>
                  <a:srgbClr val="D19A66"/>
                </a:solidFill>
                <a:effectLst/>
                <a:latin typeface="Fira Code" panose="020B0809050000020004" pitchFamily="49" charset="0"/>
              </a:rPr>
              <a:t>0.0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, 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-</a:t>
            </a:r>
            <a:r>
              <a:rPr lang="en-US" altLang="zh-CN" sz="1400" b="0" dirty="0">
                <a:solidFill>
                  <a:srgbClr val="D19A66"/>
                </a:solidFill>
                <a:effectLst/>
                <a:latin typeface="Fira Code" panose="020B0809050000020004" pitchFamily="49" charset="0"/>
              </a:rPr>
              <a:t>1.0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, </a:t>
            </a:r>
            <a:r>
              <a:rPr lang="en-US" altLang="zh-CN" sz="1400" b="0" dirty="0">
                <a:solidFill>
                  <a:srgbClr val="D19A66"/>
                </a:solidFill>
                <a:effectLst/>
                <a:latin typeface="Fira Code" panose="020B0809050000020004" pitchFamily="49" charset="0"/>
              </a:rPr>
              <a:t>0.5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), r)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if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t </a:t>
            </a:r>
            <a:r>
              <a:rPr lang="en-US" altLang="zh-CN" sz="1400" b="0" dirty="0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&gt;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D19A66"/>
                </a:solidFill>
                <a:effectLst/>
                <a:latin typeface="Fira Code" panose="020B0809050000020004" pitchFamily="49" charset="0"/>
              </a:rPr>
              <a:t>0.0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{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    </a:t>
            </a:r>
            <a:r>
              <a:rPr lang="en-US" altLang="zh-CN" sz="1400" b="0" dirty="0">
                <a:solidFill>
                  <a:srgbClr val="E06C75"/>
                </a:solidFill>
                <a:effectLst/>
                <a:latin typeface="Fira Code" panose="020B0809050000020004" pitchFamily="49" charset="0"/>
              </a:rPr>
              <a:t>N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E5C07B"/>
                </a:solidFill>
                <a:effectLst/>
                <a:latin typeface="Fira Code" panose="020B0809050000020004" pitchFamily="49" charset="0"/>
              </a:rPr>
              <a:t>:=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r.</a:t>
            </a:r>
            <a:r>
              <a:rPr lang="en-US" altLang="zh-CN" sz="1400" b="0" dirty="0" err="1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At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(t).</a:t>
            </a:r>
            <a:r>
              <a:rPr lang="en-US" altLang="zh-CN" sz="1400" b="0" dirty="0" err="1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SubVec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(utils.</a:t>
            </a:r>
            <a:r>
              <a:rPr lang="en-US" altLang="zh-CN" sz="1400" b="0" dirty="0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NewVector3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altLang="zh-CN" sz="1400" b="0" dirty="0">
                <a:solidFill>
                  <a:srgbClr val="D19A66"/>
                </a:solidFill>
                <a:effectLst/>
                <a:latin typeface="Fira Code" panose="020B0809050000020004" pitchFamily="49" charset="0"/>
              </a:rPr>
              <a:t>0.0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, </a:t>
            </a:r>
            <a:r>
              <a:rPr lang="en-US" altLang="zh-CN" sz="1400" b="0" dirty="0">
                <a:solidFill>
                  <a:srgbClr val="D19A66"/>
                </a:solidFill>
                <a:effectLst/>
                <a:latin typeface="Fira Code" panose="020B0809050000020004" pitchFamily="49" charset="0"/>
              </a:rPr>
              <a:t>0.0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, 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-</a:t>
            </a:r>
            <a:r>
              <a:rPr lang="en-US" altLang="zh-CN" sz="1400" b="0" dirty="0">
                <a:solidFill>
                  <a:srgbClr val="D19A66"/>
                </a:solidFill>
                <a:effectLst/>
                <a:latin typeface="Fira Code" panose="020B0809050000020004" pitchFamily="49" charset="0"/>
              </a:rPr>
              <a:t>1.0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)).</a:t>
            </a:r>
            <a:r>
              <a:rPr lang="en-US" altLang="zh-CN" sz="1400" b="0" dirty="0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Unit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()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    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N.</a:t>
            </a:r>
            <a:r>
              <a:rPr lang="en-US" altLang="zh-CN" sz="1400" b="0" dirty="0" err="1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AddF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altLang="zh-CN" sz="1400" b="0" dirty="0">
                <a:solidFill>
                  <a:srgbClr val="D19A66"/>
                </a:solidFill>
                <a:effectLst/>
                <a:latin typeface="Fira Code" panose="020B0809050000020004" pitchFamily="49" charset="0"/>
              </a:rPr>
              <a:t>1.0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)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    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N.</a:t>
            </a:r>
            <a:r>
              <a:rPr lang="en-US" altLang="zh-CN" sz="1400" b="0" dirty="0" err="1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MulF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altLang="zh-CN" sz="1400" b="0" dirty="0">
                <a:solidFill>
                  <a:srgbClr val="D19A66"/>
                </a:solidFill>
                <a:effectLst/>
                <a:latin typeface="Fira Code" panose="020B0809050000020004" pitchFamily="49" charset="0"/>
              </a:rPr>
              <a:t>0.5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)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    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return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N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}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altLang="zh-CN" sz="1400" b="0" dirty="0">
                <a:solidFill>
                  <a:srgbClr val="E06C75"/>
                </a:solidFill>
                <a:effectLst/>
                <a:latin typeface="Fira Code" panose="020B0809050000020004" pitchFamily="49" charset="0"/>
              </a:rPr>
              <a:t>t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E5C07B"/>
                </a:solidFill>
                <a:effectLst/>
                <a:latin typeface="Fira Code" panose="020B0809050000020004" pitchFamily="49" charset="0"/>
              </a:rPr>
              <a:t>=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(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r.Direction.</a:t>
            </a:r>
            <a:r>
              <a:rPr lang="en-US" altLang="zh-CN" sz="1400" b="0" dirty="0" err="1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Unit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().</a:t>
            </a:r>
            <a:r>
              <a:rPr lang="en-US" altLang="zh-CN" sz="1400" b="0" dirty="0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Y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() 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+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D19A66"/>
                </a:solidFill>
                <a:effectLst/>
                <a:latin typeface="Fira Code" panose="020B0809050000020004" pitchFamily="49" charset="0"/>
              </a:rPr>
              <a:t>1.0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) 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*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D19A66"/>
                </a:solidFill>
                <a:effectLst/>
                <a:latin typeface="Fira Code" panose="020B0809050000020004" pitchFamily="49" charset="0"/>
              </a:rPr>
              <a:t>0.5</a:t>
            </a:r>
            <a:endParaRPr lang="en-US" altLang="zh-CN" sz="1400" b="0" dirty="0">
              <a:solidFill>
                <a:srgbClr val="ABB2BF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altLang="zh-CN" sz="1400" b="0" dirty="0">
                <a:solidFill>
                  <a:srgbClr val="E06C75"/>
                </a:solidFill>
                <a:effectLst/>
                <a:latin typeface="Fira Code" panose="020B0809050000020004" pitchFamily="49" charset="0"/>
              </a:rPr>
              <a:t>v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E5C07B"/>
                </a:solidFill>
                <a:effectLst/>
                <a:latin typeface="Fira Code" panose="020B0809050000020004" pitchFamily="49" charset="0"/>
              </a:rPr>
              <a:t>:=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utils.</a:t>
            </a:r>
            <a:r>
              <a:rPr lang="en-US" altLang="zh-CN" sz="1400" b="0" dirty="0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NewVector3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altLang="zh-CN" sz="1400" b="0" dirty="0">
                <a:solidFill>
                  <a:srgbClr val="D19A66"/>
                </a:solidFill>
                <a:effectLst/>
                <a:latin typeface="Fira Code" panose="020B0809050000020004" pitchFamily="49" charset="0"/>
              </a:rPr>
              <a:t>0.5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, </a:t>
            </a:r>
            <a:r>
              <a:rPr lang="en-US" altLang="zh-CN" sz="1400" b="0" dirty="0">
                <a:solidFill>
                  <a:srgbClr val="D19A66"/>
                </a:solidFill>
                <a:effectLst/>
                <a:latin typeface="Fira Code" panose="020B0809050000020004" pitchFamily="49" charset="0"/>
              </a:rPr>
              <a:t>0.7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, </a:t>
            </a:r>
            <a:r>
              <a:rPr lang="en-US" altLang="zh-CN" sz="1400" b="0" dirty="0">
                <a:solidFill>
                  <a:srgbClr val="D19A66"/>
                </a:solidFill>
                <a:effectLst/>
                <a:latin typeface="Fira Code" panose="020B0809050000020004" pitchFamily="49" charset="0"/>
              </a:rPr>
              <a:t>1.0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)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v.</a:t>
            </a:r>
            <a:r>
              <a:rPr lang="en-US" altLang="zh-CN" sz="1400" b="0" dirty="0" err="1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MulF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(t)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v.</a:t>
            </a:r>
            <a:r>
              <a:rPr lang="en-US" altLang="zh-CN" sz="1400" b="0" dirty="0" err="1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AddF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altLang="zh-CN" sz="1400" b="0" dirty="0">
                <a:solidFill>
                  <a:srgbClr val="D19A66"/>
                </a:solidFill>
                <a:effectLst/>
                <a:latin typeface="Fira Code" panose="020B0809050000020004" pitchFamily="49" charset="0"/>
              </a:rPr>
              <a:t>1.0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-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t)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return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v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}</a:t>
            </a:r>
            <a:endParaRPr lang="zh-CN" altLang="en-US" sz="1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3477AF-B7D9-426A-BB10-DED6A41021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709" y="4329653"/>
            <a:ext cx="2942816" cy="1471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09944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5789618-6D11-4BC5-A1D1-CF88472C3F19}"/>
              </a:ext>
            </a:extLst>
          </p:cNvPr>
          <p:cNvSpPr txBox="1">
            <a:spLocks/>
          </p:cNvSpPr>
          <p:nvPr/>
        </p:nvSpPr>
        <p:spPr>
          <a:xfrm>
            <a:off x="390195" y="287799"/>
            <a:ext cx="8732033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dirty="0" err="1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</a:rPr>
              <a:t>Suface</a:t>
            </a:r>
            <a:r>
              <a:rPr lang="en-US" altLang="zh-CN" sz="40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</a:rPr>
              <a:t> </a:t>
            </a:r>
            <a:r>
              <a:rPr lang="en-US" altLang="zh-CN" sz="4000" dirty="0" err="1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</a:rPr>
              <a:t>Normals</a:t>
            </a:r>
            <a:r>
              <a:rPr lang="en-US" altLang="zh-CN" sz="40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</a:rPr>
              <a:t> and Multiple Objects</a:t>
            </a:r>
          </a:p>
        </p:txBody>
      </p:sp>
      <p:sp>
        <p:nvSpPr>
          <p:cNvPr id="21" name="标题 1">
            <a:extLst>
              <a:ext uri="{FF2B5EF4-FFF2-40B4-BE49-F238E27FC236}">
                <a16:creationId xmlns:a16="http://schemas.microsoft.com/office/drawing/2014/main" id="{F5EB3A12-BDEA-4123-8D7F-7518F0210B75}"/>
              </a:ext>
            </a:extLst>
          </p:cNvPr>
          <p:cNvSpPr txBox="1"/>
          <p:nvPr/>
        </p:nvSpPr>
        <p:spPr>
          <a:xfrm>
            <a:off x="832855" y="6147406"/>
            <a:ext cx="3323965" cy="3227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6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  <a:sym typeface="+mn-lt"/>
              </a:rPr>
              <a:t>2020</a:t>
            </a:r>
            <a:r>
              <a:rPr lang="zh-CN" altLang="en-US" sz="16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  <a:sym typeface="+mn-lt"/>
              </a:rPr>
              <a:t> </a:t>
            </a:r>
            <a:r>
              <a:rPr lang="en-US" altLang="zh-CN" sz="16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  <a:sym typeface="+mn-lt"/>
              </a:rPr>
              <a:t>TJMSC</a:t>
            </a:r>
            <a:r>
              <a:rPr lang="zh-CN" altLang="en-US" sz="16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  <a:sym typeface="+mn-lt"/>
              </a:rPr>
              <a:t> </a:t>
            </a:r>
            <a:r>
              <a:rPr lang="en-US" altLang="zh-CN" sz="16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  <a:sym typeface="+mn-lt"/>
              </a:rPr>
              <a:t>Tech.</a:t>
            </a:r>
            <a:r>
              <a:rPr lang="zh-CN" altLang="en-US" sz="16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  <a:sym typeface="+mn-lt"/>
              </a:rPr>
              <a:t> </a:t>
            </a:r>
            <a:r>
              <a:rPr lang="en-US" altLang="zh-CN" sz="16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  <a:sym typeface="+mn-lt"/>
              </a:rPr>
              <a:t>Courses</a:t>
            </a:r>
            <a:endParaRPr lang="zh-CN" altLang="en-US" sz="1600" dirty="0">
              <a:solidFill>
                <a:schemeClr val="bg2"/>
              </a:solidFill>
              <a:latin typeface="DengXian" charset="0"/>
              <a:ea typeface="DengXian" charset="0"/>
              <a:cs typeface="DengXian" charset="0"/>
              <a:sym typeface="+mn-lt"/>
            </a:endParaRPr>
          </a:p>
        </p:txBody>
      </p:sp>
      <p:sp>
        <p:nvSpPr>
          <p:cNvPr id="22" name="标题 1">
            <a:extLst>
              <a:ext uri="{FF2B5EF4-FFF2-40B4-BE49-F238E27FC236}">
                <a16:creationId xmlns:a16="http://schemas.microsoft.com/office/drawing/2014/main" id="{BF8CD409-D2F6-4209-9982-B8AA55F4B931}"/>
              </a:ext>
            </a:extLst>
          </p:cNvPr>
          <p:cNvSpPr txBox="1"/>
          <p:nvPr/>
        </p:nvSpPr>
        <p:spPr>
          <a:xfrm>
            <a:off x="832855" y="6466785"/>
            <a:ext cx="4019097" cy="3357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  <a:sym typeface="+mn-lt"/>
              </a:rPr>
              <a:t>Raytracing In One Weekend</a:t>
            </a:r>
            <a:endParaRPr lang="zh-CN" altLang="en-US" sz="2400" dirty="0">
              <a:solidFill>
                <a:schemeClr val="bg2"/>
              </a:solidFill>
              <a:latin typeface="DengXian" charset="0"/>
              <a:ea typeface="DengXian" charset="0"/>
              <a:cs typeface="DengXian" charset="0"/>
              <a:sym typeface="+mn-lt"/>
            </a:endParaRPr>
          </a:p>
        </p:txBody>
      </p:sp>
      <p:cxnSp>
        <p:nvCxnSpPr>
          <p:cNvPr id="23" name="直接连接符 6">
            <a:extLst>
              <a:ext uri="{FF2B5EF4-FFF2-40B4-BE49-F238E27FC236}">
                <a16:creationId xmlns:a16="http://schemas.microsoft.com/office/drawing/2014/main" id="{063841C9-2EE4-493F-9776-4C72D314B5C1}"/>
              </a:ext>
            </a:extLst>
          </p:cNvPr>
          <p:cNvCxnSpPr>
            <a:cxnSpLocks/>
          </p:cNvCxnSpPr>
          <p:nvPr/>
        </p:nvCxnSpPr>
        <p:spPr>
          <a:xfrm flipV="1">
            <a:off x="832855" y="6437289"/>
            <a:ext cx="3829001" cy="1111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4" name="组合 1">
            <a:extLst>
              <a:ext uri="{FF2B5EF4-FFF2-40B4-BE49-F238E27FC236}">
                <a16:creationId xmlns:a16="http://schemas.microsoft.com/office/drawing/2014/main" id="{162F5480-D0FD-4159-990E-C8BE2A267D4F}"/>
              </a:ext>
            </a:extLst>
          </p:cNvPr>
          <p:cNvGrpSpPr/>
          <p:nvPr/>
        </p:nvGrpSpPr>
        <p:grpSpPr>
          <a:xfrm>
            <a:off x="94485" y="6161516"/>
            <a:ext cx="629511" cy="609648"/>
            <a:chOff x="2316219" y="2407725"/>
            <a:chExt cx="2018544" cy="2015004"/>
          </a:xfrm>
        </p:grpSpPr>
        <p:sp>
          <p:nvSpPr>
            <p:cNvPr id="25" name="矩形: 圆角 5">
              <a:extLst>
                <a:ext uri="{FF2B5EF4-FFF2-40B4-BE49-F238E27FC236}">
                  <a16:creationId xmlns:a16="http://schemas.microsoft.com/office/drawing/2014/main" id="{8F0F5BD2-8151-4F4B-9BEF-C3372CD9EBBF}"/>
                </a:ext>
              </a:extLst>
            </p:cNvPr>
            <p:cNvSpPr/>
            <p:nvPr/>
          </p:nvSpPr>
          <p:spPr>
            <a:xfrm>
              <a:off x="2319758" y="2407725"/>
              <a:ext cx="948205" cy="948205"/>
            </a:xfrm>
            <a:prstGeom prst="roundRect">
              <a:avLst>
                <a:gd name="adj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: 圆角 12">
              <a:extLst>
                <a:ext uri="{FF2B5EF4-FFF2-40B4-BE49-F238E27FC236}">
                  <a16:creationId xmlns:a16="http://schemas.microsoft.com/office/drawing/2014/main" id="{0EFC5F4E-CD97-4C81-8B75-78D8E1A00A60}"/>
                </a:ext>
              </a:extLst>
            </p:cNvPr>
            <p:cNvSpPr/>
            <p:nvPr/>
          </p:nvSpPr>
          <p:spPr>
            <a:xfrm>
              <a:off x="3386558" y="2407725"/>
              <a:ext cx="948205" cy="948205"/>
            </a:xfrm>
            <a:prstGeom prst="roundRect">
              <a:avLst>
                <a:gd name="adj" fmla="val 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7" name="矩形: 圆角 14">
              <a:extLst>
                <a:ext uri="{FF2B5EF4-FFF2-40B4-BE49-F238E27FC236}">
                  <a16:creationId xmlns:a16="http://schemas.microsoft.com/office/drawing/2014/main" id="{6F0DE636-560C-4549-827A-DD5731F9A0AD}"/>
                </a:ext>
              </a:extLst>
            </p:cNvPr>
            <p:cNvSpPr/>
            <p:nvPr/>
          </p:nvSpPr>
          <p:spPr>
            <a:xfrm>
              <a:off x="3386556" y="3474524"/>
              <a:ext cx="948205" cy="948205"/>
            </a:xfrm>
            <a:prstGeom prst="roundRect">
              <a:avLst>
                <a:gd name="adj" fmla="val 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矩形: 圆角 15">
              <a:extLst>
                <a:ext uri="{FF2B5EF4-FFF2-40B4-BE49-F238E27FC236}">
                  <a16:creationId xmlns:a16="http://schemas.microsoft.com/office/drawing/2014/main" id="{2FD925D8-241D-4710-975D-7FF0F1BBDC50}"/>
                </a:ext>
              </a:extLst>
            </p:cNvPr>
            <p:cNvSpPr/>
            <p:nvPr/>
          </p:nvSpPr>
          <p:spPr>
            <a:xfrm>
              <a:off x="2316219" y="3474523"/>
              <a:ext cx="948205" cy="948205"/>
            </a:xfrm>
            <a:prstGeom prst="roundRect">
              <a:avLst>
                <a:gd name="adj" fmla="val 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365FE71D-F317-46CC-9285-19952BB6207B}"/>
              </a:ext>
            </a:extLst>
          </p:cNvPr>
          <p:cNvSpPr txBox="1"/>
          <p:nvPr/>
        </p:nvSpPr>
        <p:spPr>
          <a:xfrm>
            <a:off x="94485" y="1241698"/>
            <a:ext cx="5321158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type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 err="1">
                <a:solidFill>
                  <a:srgbClr val="E5C07B"/>
                </a:solidFill>
                <a:effectLst/>
                <a:latin typeface="Fira Code" panose="020B0809050000020004" pitchFamily="49" charset="0"/>
              </a:rPr>
              <a:t>HitTable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interface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{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altLang="zh-CN" sz="1400" b="0" dirty="0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Hit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(r 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*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Ray, 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tMin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, 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tMax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float32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) 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*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HitRecord</a:t>
            </a:r>
            <a:endParaRPr lang="en-US" altLang="zh-CN" sz="1400" b="0" dirty="0">
              <a:solidFill>
                <a:srgbClr val="ABB2BF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}</a:t>
            </a:r>
          </a:p>
          <a:p>
            <a:endParaRPr lang="en-US" altLang="zh-CN" sz="1400" b="0" dirty="0">
              <a:solidFill>
                <a:srgbClr val="ABB2BF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type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E5C07B"/>
                </a:solidFill>
                <a:effectLst/>
                <a:latin typeface="Fira Code" panose="020B0809050000020004" pitchFamily="49" charset="0"/>
              </a:rPr>
              <a:t>Sphere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struct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{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v   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*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Vector4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}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A2D54C1-2375-4F97-9841-BFEA0958AF64}"/>
              </a:ext>
            </a:extLst>
          </p:cNvPr>
          <p:cNvSpPr txBox="1"/>
          <p:nvPr/>
        </p:nvSpPr>
        <p:spPr>
          <a:xfrm>
            <a:off x="5078186" y="1121956"/>
            <a:ext cx="6947468" cy="63401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0" dirty="0" err="1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func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(s 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*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Sphere) </a:t>
            </a:r>
            <a:r>
              <a:rPr lang="en-US" altLang="zh-CN" sz="1400" b="0" dirty="0">
                <a:solidFill>
                  <a:srgbClr val="61AFEF"/>
                </a:solidFill>
                <a:effectLst/>
                <a:latin typeface="Fira Code" panose="020B0809050000020004" pitchFamily="49" charset="0"/>
              </a:rPr>
              <a:t>Hit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(r 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*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Ray, 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tMin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, 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tMax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float32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) 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*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HitRecord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{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altLang="zh-CN" sz="1400" b="0" dirty="0">
                <a:solidFill>
                  <a:srgbClr val="E06C75"/>
                </a:solidFill>
                <a:effectLst/>
                <a:latin typeface="Fira Code" panose="020B0809050000020004" pitchFamily="49" charset="0"/>
              </a:rPr>
              <a:t>center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E5C07B"/>
                </a:solidFill>
                <a:effectLst/>
                <a:latin typeface="Fira Code" panose="020B0809050000020004" pitchFamily="49" charset="0"/>
              </a:rPr>
              <a:t>:=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ToVector3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s.v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)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altLang="zh-CN" sz="1400" b="0" dirty="0" err="1">
                <a:solidFill>
                  <a:srgbClr val="E06C75"/>
                </a:solidFill>
                <a:effectLst/>
                <a:latin typeface="Fira Code" panose="020B0809050000020004" pitchFamily="49" charset="0"/>
              </a:rPr>
              <a:t>oc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E5C07B"/>
                </a:solidFill>
                <a:effectLst/>
                <a:latin typeface="Fira Code" panose="020B0809050000020004" pitchFamily="49" charset="0"/>
              </a:rPr>
              <a:t>:=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r.Origin.</a:t>
            </a:r>
            <a:r>
              <a:rPr lang="en-US" altLang="zh-CN" sz="1400" b="0" dirty="0" err="1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SubVec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(center)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altLang="zh-CN" sz="1400" b="0" dirty="0">
                <a:solidFill>
                  <a:srgbClr val="E06C75"/>
                </a:solidFill>
                <a:effectLst/>
                <a:latin typeface="Fira Code" panose="020B0809050000020004" pitchFamily="49" charset="0"/>
              </a:rPr>
              <a:t>a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E5C07B"/>
                </a:solidFill>
                <a:effectLst/>
                <a:latin typeface="Fira Code" panose="020B0809050000020004" pitchFamily="49" charset="0"/>
              </a:rPr>
              <a:t>:=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r.Direction.</a:t>
            </a:r>
            <a:r>
              <a:rPr lang="en-US" altLang="zh-CN" sz="1400" b="0" dirty="0" err="1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LengthSquare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()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altLang="zh-CN" sz="1400" b="0" dirty="0">
                <a:solidFill>
                  <a:srgbClr val="E06C75"/>
                </a:solidFill>
                <a:effectLst/>
                <a:latin typeface="Fira Code" panose="020B0809050000020004" pitchFamily="49" charset="0"/>
              </a:rPr>
              <a:t>b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E5C07B"/>
                </a:solidFill>
                <a:effectLst/>
                <a:latin typeface="Fira Code" panose="020B0809050000020004" pitchFamily="49" charset="0"/>
              </a:rPr>
              <a:t>:=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oc.</a:t>
            </a:r>
            <a:r>
              <a:rPr lang="en-US" altLang="zh-CN" sz="1400" b="0" dirty="0" err="1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Dot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r.Direction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)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altLang="zh-CN" sz="1400" b="0" dirty="0">
                <a:solidFill>
                  <a:srgbClr val="E06C75"/>
                </a:solidFill>
                <a:effectLst/>
                <a:latin typeface="Fira Code" panose="020B0809050000020004" pitchFamily="49" charset="0"/>
              </a:rPr>
              <a:t>c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E5C07B"/>
                </a:solidFill>
                <a:effectLst/>
                <a:latin typeface="Fira Code" panose="020B0809050000020004" pitchFamily="49" charset="0"/>
              </a:rPr>
              <a:t>:=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oc.</a:t>
            </a:r>
            <a:r>
              <a:rPr lang="en-US" altLang="zh-CN" sz="1400" b="0" dirty="0" err="1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LengthSquare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() 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-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s.v.</a:t>
            </a:r>
            <a:r>
              <a:rPr lang="en-US" altLang="zh-CN" sz="1400" b="0" dirty="0" err="1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W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()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*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s.v.</a:t>
            </a:r>
            <a:r>
              <a:rPr lang="en-US" altLang="zh-CN" sz="1400" b="0" dirty="0" err="1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W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()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altLang="zh-CN" sz="1400" b="0" dirty="0">
                <a:solidFill>
                  <a:srgbClr val="E06C75"/>
                </a:solidFill>
                <a:effectLst/>
                <a:latin typeface="Fira Code" panose="020B0809050000020004" pitchFamily="49" charset="0"/>
              </a:rPr>
              <a:t>discriminant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E5C07B"/>
                </a:solidFill>
                <a:effectLst/>
                <a:latin typeface="Fira Code" panose="020B0809050000020004" pitchFamily="49" charset="0"/>
              </a:rPr>
              <a:t>:=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b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*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b 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-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a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*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c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if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discriminant </a:t>
            </a:r>
            <a:r>
              <a:rPr lang="en-US" altLang="zh-CN" sz="1400" b="0" dirty="0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&lt;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D19A66"/>
                </a:solidFill>
                <a:effectLst/>
                <a:latin typeface="Fira Code" panose="020B0809050000020004" pitchFamily="49" charset="0"/>
              </a:rPr>
              <a:t>0.0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{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    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return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D19A66"/>
                </a:solidFill>
                <a:effectLst/>
                <a:latin typeface="Fira Code" panose="020B0809050000020004" pitchFamily="49" charset="0"/>
              </a:rPr>
              <a:t>nil</a:t>
            </a:r>
            <a:endParaRPr lang="en-US" altLang="zh-CN" sz="1400" b="0" dirty="0">
              <a:solidFill>
                <a:srgbClr val="ABB2BF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}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altLang="zh-CN" sz="1400" b="0" dirty="0">
                <a:solidFill>
                  <a:srgbClr val="E06C75"/>
                </a:solidFill>
                <a:effectLst/>
                <a:latin typeface="Fira Code" panose="020B0809050000020004" pitchFamily="49" charset="0"/>
              </a:rPr>
              <a:t>root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E5C07B"/>
                </a:solidFill>
                <a:effectLst/>
                <a:latin typeface="Fira Code" panose="020B0809050000020004" pitchFamily="49" charset="0"/>
              </a:rPr>
              <a:t>:=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 err="1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Sqrtf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(discriminant)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altLang="zh-CN" sz="1400" b="0" dirty="0">
                <a:solidFill>
                  <a:srgbClr val="E06C75"/>
                </a:solidFill>
                <a:effectLst/>
                <a:latin typeface="Fira Code" panose="020B0809050000020004" pitchFamily="49" charset="0"/>
              </a:rPr>
              <a:t>t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E5C07B"/>
                </a:solidFill>
                <a:effectLst/>
                <a:latin typeface="Fira Code" panose="020B0809050000020004" pitchFamily="49" charset="0"/>
              </a:rPr>
              <a:t>:=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(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-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b 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-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root) 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/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a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if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t </a:t>
            </a:r>
            <a:r>
              <a:rPr lang="en-US" altLang="zh-CN" sz="1400" b="0" dirty="0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&lt;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tMin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||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tMax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&lt;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t {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    </a:t>
            </a:r>
            <a:r>
              <a:rPr lang="en-US" altLang="zh-CN" sz="1400" b="0" dirty="0">
                <a:solidFill>
                  <a:srgbClr val="E06C75"/>
                </a:solidFill>
                <a:effectLst/>
                <a:latin typeface="Fira Code" panose="020B0809050000020004" pitchFamily="49" charset="0"/>
              </a:rPr>
              <a:t>t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E5C07B"/>
                </a:solidFill>
                <a:effectLst/>
                <a:latin typeface="Fira Code" panose="020B0809050000020004" pitchFamily="49" charset="0"/>
              </a:rPr>
              <a:t>=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(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-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b 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+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root) 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/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a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    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if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t </a:t>
            </a:r>
            <a:r>
              <a:rPr lang="en-US" altLang="zh-CN" sz="1400" b="0" dirty="0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&lt;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tMin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||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tMax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&lt;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t {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        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return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D19A66"/>
                </a:solidFill>
                <a:effectLst/>
                <a:latin typeface="Fira Code" panose="020B0809050000020004" pitchFamily="49" charset="0"/>
              </a:rPr>
              <a:t>nil</a:t>
            </a:r>
            <a:endParaRPr lang="en-US" altLang="zh-CN" sz="1400" b="0" dirty="0">
              <a:solidFill>
                <a:srgbClr val="ABB2BF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    }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}</a:t>
            </a:r>
          </a:p>
          <a:p>
            <a:b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</a:b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altLang="zh-CN" sz="1400" b="0" dirty="0">
                <a:solidFill>
                  <a:srgbClr val="E06C75"/>
                </a:solidFill>
                <a:effectLst/>
                <a:latin typeface="Fira Code" panose="020B0809050000020004" pitchFamily="49" charset="0"/>
              </a:rPr>
              <a:t>p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E5C07B"/>
                </a:solidFill>
                <a:effectLst/>
                <a:latin typeface="Fira Code" panose="020B0809050000020004" pitchFamily="49" charset="0"/>
              </a:rPr>
              <a:t>:=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r.</a:t>
            </a:r>
            <a:r>
              <a:rPr lang="en-US" altLang="zh-CN" sz="1400" b="0" dirty="0" err="1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At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(t)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return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 err="1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NewHitRecordWithRayMat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    p,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    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p.</a:t>
            </a:r>
            <a:r>
              <a:rPr lang="en-US" altLang="zh-CN" sz="1400" b="0" dirty="0" err="1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SubVec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(center).</a:t>
            </a:r>
            <a:r>
              <a:rPr lang="en-US" altLang="zh-CN" sz="1400" b="0" dirty="0" err="1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DivFVec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s.v.</a:t>
            </a:r>
            <a:r>
              <a:rPr lang="en-US" altLang="zh-CN" sz="1400" b="0" dirty="0" err="1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W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()),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    t,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    r,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    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s.Mat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,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)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82196492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5789618-6D11-4BC5-A1D1-CF88472C3F19}"/>
              </a:ext>
            </a:extLst>
          </p:cNvPr>
          <p:cNvSpPr txBox="1">
            <a:spLocks/>
          </p:cNvSpPr>
          <p:nvPr/>
        </p:nvSpPr>
        <p:spPr>
          <a:xfrm>
            <a:off x="390195" y="287799"/>
            <a:ext cx="8732033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dirty="0" err="1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</a:rPr>
              <a:t>Suface</a:t>
            </a:r>
            <a:r>
              <a:rPr lang="en-US" altLang="zh-CN" sz="40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</a:rPr>
              <a:t> </a:t>
            </a:r>
            <a:r>
              <a:rPr lang="en-US" altLang="zh-CN" sz="4000" dirty="0" err="1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</a:rPr>
              <a:t>Normals</a:t>
            </a:r>
            <a:r>
              <a:rPr lang="en-US" altLang="zh-CN" sz="40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</a:rPr>
              <a:t> and Multiple Objects</a:t>
            </a:r>
          </a:p>
        </p:txBody>
      </p:sp>
      <p:sp>
        <p:nvSpPr>
          <p:cNvPr id="21" name="标题 1">
            <a:extLst>
              <a:ext uri="{FF2B5EF4-FFF2-40B4-BE49-F238E27FC236}">
                <a16:creationId xmlns:a16="http://schemas.microsoft.com/office/drawing/2014/main" id="{F5EB3A12-BDEA-4123-8D7F-7518F0210B75}"/>
              </a:ext>
            </a:extLst>
          </p:cNvPr>
          <p:cNvSpPr txBox="1"/>
          <p:nvPr/>
        </p:nvSpPr>
        <p:spPr>
          <a:xfrm>
            <a:off x="832855" y="6147406"/>
            <a:ext cx="3323965" cy="3227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6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  <a:sym typeface="+mn-lt"/>
              </a:rPr>
              <a:t>2020</a:t>
            </a:r>
            <a:r>
              <a:rPr lang="zh-CN" altLang="en-US" sz="16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  <a:sym typeface="+mn-lt"/>
              </a:rPr>
              <a:t> </a:t>
            </a:r>
            <a:r>
              <a:rPr lang="en-US" altLang="zh-CN" sz="16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  <a:sym typeface="+mn-lt"/>
              </a:rPr>
              <a:t>TJMSC</a:t>
            </a:r>
            <a:r>
              <a:rPr lang="zh-CN" altLang="en-US" sz="16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  <a:sym typeface="+mn-lt"/>
              </a:rPr>
              <a:t> </a:t>
            </a:r>
            <a:r>
              <a:rPr lang="en-US" altLang="zh-CN" sz="16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  <a:sym typeface="+mn-lt"/>
              </a:rPr>
              <a:t>Tech.</a:t>
            </a:r>
            <a:r>
              <a:rPr lang="zh-CN" altLang="en-US" sz="16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  <a:sym typeface="+mn-lt"/>
              </a:rPr>
              <a:t> </a:t>
            </a:r>
            <a:r>
              <a:rPr lang="en-US" altLang="zh-CN" sz="16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  <a:sym typeface="+mn-lt"/>
              </a:rPr>
              <a:t>Courses</a:t>
            </a:r>
            <a:endParaRPr lang="zh-CN" altLang="en-US" sz="1600" dirty="0">
              <a:solidFill>
                <a:schemeClr val="bg2"/>
              </a:solidFill>
              <a:latin typeface="DengXian" charset="0"/>
              <a:ea typeface="DengXian" charset="0"/>
              <a:cs typeface="DengXian" charset="0"/>
              <a:sym typeface="+mn-lt"/>
            </a:endParaRPr>
          </a:p>
        </p:txBody>
      </p:sp>
      <p:sp>
        <p:nvSpPr>
          <p:cNvPr id="22" name="标题 1">
            <a:extLst>
              <a:ext uri="{FF2B5EF4-FFF2-40B4-BE49-F238E27FC236}">
                <a16:creationId xmlns:a16="http://schemas.microsoft.com/office/drawing/2014/main" id="{BF8CD409-D2F6-4209-9982-B8AA55F4B931}"/>
              </a:ext>
            </a:extLst>
          </p:cNvPr>
          <p:cNvSpPr txBox="1"/>
          <p:nvPr/>
        </p:nvSpPr>
        <p:spPr>
          <a:xfrm>
            <a:off x="832855" y="6466785"/>
            <a:ext cx="4019097" cy="3357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  <a:sym typeface="+mn-lt"/>
              </a:rPr>
              <a:t>Raytracing In One Weekend</a:t>
            </a:r>
            <a:endParaRPr lang="zh-CN" altLang="en-US" sz="2400" dirty="0">
              <a:solidFill>
                <a:schemeClr val="bg2"/>
              </a:solidFill>
              <a:latin typeface="DengXian" charset="0"/>
              <a:ea typeface="DengXian" charset="0"/>
              <a:cs typeface="DengXian" charset="0"/>
              <a:sym typeface="+mn-lt"/>
            </a:endParaRPr>
          </a:p>
        </p:txBody>
      </p:sp>
      <p:cxnSp>
        <p:nvCxnSpPr>
          <p:cNvPr id="23" name="直接连接符 6">
            <a:extLst>
              <a:ext uri="{FF2B5EF4-FFF2-40B4-BE49-F238E27FC236}">
                <a16:creationId xmlns:a16="http://schemas.microsoft.com/office/drawing/2014/main" id="{063841C9-2EE4-493F-9776-4C72D314B5C1}"/>
              </a:ext>
            </a:extLst>
          </p:cNvPr>
          <p:cNvCxnSpPr>
            <a:cxnSpLocks/>
          </p:cNvCxnSpPr>
          <p:nvPr/>
        </p:nvCxnSpPr>
        <p:spPr>
          <a:xfrm flipV="1">
            <a:off x="832855" y="6437289"/>
            <a:ext cx="3829001" cy="1111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4" name="组合 1">
            <a:extLst>
              <a:ext uri="{FF2B5EF4-FFF2-40B4-BE49-F238E27FC236}">
                <a16:creationId xmlns:a16="http://schemas.microsoft.com/office/drawing/2014/main" id="{162F5480-D0FD-4159-990E-C8BE2A267D4F}"/>
              </a:ext>
            </a:extLst>
          </p:cNvPr>
          <p:cNvGrpSpPr/>
          <p:nvPr/>
        </p:nvGrpSpPr>
        <p:grpSpPr>
          <a:xfrm>
            <a:off x="94485" y="6161516"/>
            <a:ext cx="629511" cy="609648"/>
            <a:chOff x="2316219" y="2407725"/>
            <a:chExt cx="2018544" cy="2015004"/>
          </a:xfrm>
        </p:grpSpPr>
        <p:sp>
          <p:nvSpPr>
            <p:cNvPr id="25" name="矩形: 圆角 5">
              <a:extLst>
                <a:ext uri="{FF2B5EF4-FFF2-40B4-BE49-F238E27FC236}">
                  <a16:creationId xmlns:a16="http://schemas.microsoft.com/office/drawing/2014/main" id="{8F0F5BD2-8151-4F4B-9BEF-C3372CD9EBBF}"/>
                </a:ext>
              </a:extLst>
            </p:cNvPr>
            <p:cNvSpPr/>
            <p:nvPr/>
          </p:nvSpPr>
          <p:spPr>
            <a:xfrm>
              <a:off x="2319758" y="2407725"/>
              <a:ext cx="948205" cy="948205"/>
            </a:xfrm>
            <a:prstGeom prst="roundRect">
              <a:avLst>
                <a:gd name="adj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: 圆角 12">
              <a:extLst>
                <a:ext uri="{FF2B5EF4-FFF2-40B4-BE49-F238E27FC236}">
                  <a16:creationId xmlns:a16="http://schemas.microsoft.com/office/drawing/2014/main" id="{0EFC5F4E-CD97-4C81-8B75-78D8E1A00A60}"/>
                </a:ext>
              </a:extLst>
            </p:cNvPr>
            <p:cNvSpPr/>
            <p:nvPr/>
          </p:nvSpPr>
          <p:spPr>
            <a:xfrm>
              <a:off x="3386558" y="2407725"/>
              <a:ext cx="948205" cy="948205"/>
            </a:xfrm>
            <a:prstGeom prst="roundRect">
              <a:avLst>
                <a:gd name="adj" fmla="val 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7" name="矩形: 圆角 14">
              <a:extLst>
                <a:ext uri="{FF2B5EF4-FFF2-40B4-BE49-F238E27FC236}">
                  <a16:creationId xmlns:a16="http://schemas.microsoft.com/office/drawing/2014/main" id="{6F0DE636-560C-4549-827A-DD5731F9A0AD}"/>
                </a:ext>
              </a:extLst>
            </p:cNvPr>
            <p:cNvSpPr/>
            <p:nvPr/>
          </p:nvSpPr>
          <p:spPr>
            <a:xfrm>
              <a:off x="3386556" y="3474524"/>
              <a:ext cx="948205" cy="948205"/>
            </a:xfrm>
            <a:prstGeom prst="roundRect">
              <a:avLst>
                <a:gd name="adj" fmla="val 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矩形: 圆角 15">
              <a:extLst>
                <a:ext uri="{FF2B5EF4-FFF2-40B4-BE49-F238E27FC236}">
                  <a16:creationId xmlns:a16="http://schemas.microsoft.com/office/drawing/2014/main" id="{2FD925D8-241D-4710-975D-7FF0F1BBDC50}"/>
                </a:ext>
              </a:extLst>
            </p:cNvPr>
            <p:cNvSpPr/>
            <p:nvPr/>
          </p:nvSpPr>
          <p:spPr>
            <a:xfrm>
              <a:off x="2316219" y="3474523"/>
              <a:ext cx="948205" cy="948205"/>
            </a:xfrm>
            <a:prstGeom prst="roundRect">
              <a:avLst>
                <a:gd name="adj" fmla="val 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365FE71D-F317-46CC-9285-19952BB6207B}"/>
              </a:ext>
            </a:extLst>
          </p:cNvPr>
          <p:cNvSpPr txBox="1"/>
          <p:nvPr/>
        </p:nvSpPr>
        <p:spPr>
          <a:xfrm>
            <a:off x="94485" y="1241698"/>
            <a:ext cx="6551244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type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 err="1">
                <a:solidFill>
                  <a:srgbClr val="E5C07B"/>
                </a:solidFill>
                <a:effectLst/>
                <a:latin typeface="Fira Code" panose="020B0809050000020004" pitchFamily="49" charset="0"/>
              </a:rPr>
              <a:t>HitRecord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struct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{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P, Normal 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*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Vector3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T         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float32</a:t>
            </a:r>
            <a:endParaRPr lang="en-US" altLang="zh-CN" sz="1400" b="0" dirty="0">
              <a:solidFill>
                <a:srgbClr val="ABB2BF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FrontFace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bool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}</a:t>
            </a:r>
          </a:p>
          <a:p>
            <a:b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</a:br>
            <a:r>
              <a:rPr lang="en-US" altLang="zh-CN" sz="1400" b="0" dirty="0" err="1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func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(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hr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*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HitRecord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) </a:t>
            </a:r>
            <a:r>
              <a:rPr lang="en-US" altLang="zh-CN" sz="1400" b="0" dirty="0" err="1">
                <a:solidFill>
                  <a:srgbClr val="61AFEF"/>
                </a:solidFill>
                <a:effectLst/>
                <a:latin typeface="Fira Code" panose="020B0809050000020004" pitchFamily="49" charset="0"/>
              </a:rPr>
              <a:t>SetFaceNormal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(r 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*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Ray) {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altLang="zh-CN" sz="1400" b="0" dirty="0" err="1">
                <a:solidFill>
                  <a:srgbClr val="E06C75"/>
                </a:solidFill>
                <a:effectLst/>
                <a:latin typeface="Fira Code" panose="020B0809050000020004" pitchFamily="49" charset="0"/>
              </a:rPr>
              <a:t>hr.FrontFace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E5C07B"/>
                </a:solidFill>
                <a:effectLst/>
                <a:latin typeface="Fira Code" panose="020B0809050000020004" pitchFamily="49" charset="0"/>
              </a:rPr>
              <a:t>=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r.Direction.</a:t>
            </a:r>
            <a:r>
              <a:rPr lang="en-US" altLang="zh-CN" sz="1400" b="0" dirty="0" err="1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Dot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hr.Normal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) </a:t>
            </a:r>
            <a:r>
              <a:rPr lang="en-US" altLang="zh-CN" sz="1400" b="0" dirty="0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&lt;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D19A66"/>
                </a:solidFill>
                <a:effectLst/>
                <a:latin typeface="Fira Code" panose="020B0809050000020004" pitchFamily="49" charset="0"/>
              </a:rPr>
              <a:t>0.0</a:t>
            </a:r>
            <a:endParaRPr lang="en-US" altLang="zh-CN" sz="1400" b="0" dirty="0">
              <a:solidFill>
                <a:srgbClr val="ABB2BF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if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!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hr.FrontFace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{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    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hr.Normal.</a:t>
            </a:r>
            <a:r>
              <a:rPr lang="en-US" altLang="zh-CN" sz="1400" b="0" dirty="0" err="1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MulF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-</a:t>
            </a:r>
            <a:r>
              <a:rPr lang="en-US" altLang="zh-CN" sz="1400" b="0" dirty="0">
                <a:solidFill>
                  <a:srgbClr val="D19A66"/>
                </a:solidFill>
                <a:effectLst/>
                <a:latin typeface="Fira Code" panose="020B0809050000020004" pitchFamily="49" charset="0"/>
              </a:rPr>
              <a:t>1.0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)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}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}</a:t>
            </a: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86F7F048-B8D3-4435-B2EE-4F74730BB7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9899" y="2463005"/>
            <a:ext cx="5210175" cy="4132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870795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5789618-6D11-4BC5-A1D1-CF88472C3F19}"/>
              </a:ext>
            </a:extLst>
          </p:cNvPr>
          <p:cNvSpPr txBox="1">
            <a:spLocks/>
          </p:cNvSpPr>
          <p:nvPr/>
        </p:nvSpPr>
        <p:spPr>
          <a:xfrm>
            <a:off x="390195" y="287799"/>
            <a:ext cx="8732033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dirty="0" err="1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</a:rPr>
              <a:t>Suface</a:t>
            </a:r>
            <a:r>
              <a:rPr lang="en-US" altLang="zh-CN" sz="40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</a:rPr>
              <a:t> </a:t>
            </a:r>
            <a:r>
              <a:rPr lang="en-US" altLang="zh-CN" sz="4000" dirty="0" err="1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</a:rPr>
              <a:t>Normals</a:t>
            </a:r>
            <a:r>
              <a:rPr lang="en-US" altLang="zh-CN" sz="40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</a:rPr>
              <a:t> and Multiple Objects</a:t>
            </a:r>
          </a:p>
        </p:txBody>
      </p:sp>
      <p:sp>
        <p:nvSpPr>
          <p:cNvPr id="21" name="标题 1">
            <a:extLst>
              <a:ext uri="{FF2B5EF4-FFF2-40B4-BE49-F238E27FC236}">
                <a16:creationId xmlns:a16="http://schemas.microsoft.com/office/drawing/2014/main" id="{F5EB3A12-BDEA-4123-8D7F-7518F0210B75}"/>
              </a:ext>
            </a:extLst>
          </p:cNvPr>
          <p:cNvSpPr txBox="1"/>
          <p:nvPr/>
        </p:nvSpPr>
        <p:spPr>
          <a:xfrm>
            <a:off x="832855" y="6147406"/>
            <a:ext cx="3323965" cy="3227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6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  <a:sym typeface="+mn-lt"/>
              </a:rPr>
              <a:t>2020</a:t>
            </a:r>
            <a:r>
              <a:rPr lang="zh-CN" altLang="en-US" sz="16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  <a:sym typeface="+mn-lt"/>
              </a:rPr>
              <a:t> </a:t>
            </a:r>
            <a:r>
              <a:rPr lang="en-US" altLang="zh-CN" sz="16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  <a:sym typeface="+mn-lt"/>
              </a:rPr>
              <a:t>TJMSC</a:t>
            </a:r>
            <a:r>
              <a:rPr lang="zh-CN" altLang="en-US" sz="16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  <a:sym typeface="+mn-lt"/>
              </a:rPr>
              <a:t> </a:t>
            </a:r>
            <a:r>
              <a:rPr lang="en-US" altLang="zh-CN" sz="16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  <a:sym typeface="+mn-lt"/>
              </a:rPr>
              <a:t>Tech.</a:t>
            </a:r>
            <a:r>
              <a:rPr lang="zh-CN" altLang="en-US" sz="16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  <a:sym typeface="+mn-lt"/>
              </a:rPr>
              <a:t> </a:t>
            </a:r>
            <a:r>
              <a:rPr lang="en-US" altLang="zh-CN" sz="16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  <a:sym typeface="+mn-lt"/>
              </a:rPr>
              <a:t>Courses</a:t>
            </a:r>
            <a:endParaRPr lang="zh-CN" altLang="en-US" sz="1600" dirty="0">
              <a:solidFill>
                <a:schemeClr val="bg2"/>
              </a:solidFill>
              <a:latin typeface="DengXian" charset="0"/>
              <a:ea typeface="DengXian" charset="0"/>
              <a:cs typeface="DengXian" charset="0"/>
              <a:sym typeface="+mn-lt"/>
            </a:endParaRPr>
          </a:p>
        </p:txBody>
      </p:sp>
      <p:sp>
        <p:nvSpPr>
          <p:cNvPr id="22" name="标题 1">
            <a:extLst>
              <a:ext uri="{FF2B5EF4-FFF2-40B4-BE49-F238E27FC236}">
                <a16:creationId xmlns:a16="http://schemas.microsoft.com/office/drawing/2014/main" id="{BF8CD409-D2F6-4209-9982-B8AA55F4B931}"/>
              </a:ext>
            </a:extLst>
          </p:cNvPr>
          <p:cNvSpPr txBox="1"/>
          <p:nvPr/>
        </p:nvSpPr>
        <p:spPr>
          <a:xfrm>
            <a:off x="832855" y="6466785"/>
            <a:ext cx="4019097" cy="3357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  <a:sym typeface="+mn-lt"/>
              </a:rPr>
              <a:t>Raytracing In One Weekend</a:t>
            </a:r>
            <a:endParaRPr lang="zh-CN" altLang="en-US" sz="2400" dirty="0">
              <a:solidFill>
                <a:schemeClr val="bg2"/>
              </a:solidFill>
              <a:latin typeface="DengXian" charset="0"/>
              <a:ea typeface="DengXian" charset="0"/>
              <a:cs typeface="DengXian" charset="0"/>
              <a:sym typeface="+mn-lt"/>
            </a:endParaRPr>
          </a:p>
        </p:txBody>
      </p:sp>
      <p:cxnSp>
        <p:nvCxnSpPr>
          <p:cNvPr id="23" name="直接连接符 6">
            <a:extLst>
              <a:ext uri="{FF2B5EF4-FFF2-40B4-BE49-F238E27FC236}">
                <a16:creationId xmlns:a16="http://schemas.microsoft.com/office/drawing/2014/main" id="{063841C9-2EE4-493F-9776-4C72D314B5C1}"/>
              </a:ext>
            </a:extLst>
          </p:cNvPr>
          <p:cNvCxnSpPr>
            <a:cxnSpLocks/>
          </p:cNvCxnSpPr>
          <p:nvPr/>
        </p:nvCxnSpPr>
        <p:spPr>
          <a:xfrm flipV="1">
            <a:off x="832855" y="6437289"/>
            <a:ext cx="3829001" cy="1111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4" name="组合 1">
            <a:extLst>
              <a:ext uri="{FF2B5EF4-FFF2-40B4-BE49-F238E27FC236}">
                <a16:creationId xmlns:a16="http://schemas.microsoft.com/office/drawing/2014/main" id="{162F5480-D0FD-4159-990E-C8BE2A267D4F}"/>
              </a:ext>
            </a:extLst>
          </p:cNvPr>
          <p:cNvGrpSpPr/>
          <p:nvPr/>
        </p:nvGrpSpPr>
        <p:grpSpPr>
          <a:xfrm>
            <a:off x="94485" y="6161516"/>
            <a:ext cx="629511" cy="609648"/>
            <a:chOff x="2316219" y="2407725"/>
            <a:chExt cx="2018544" cy="2015004"/>
          </a:xfrm>
        </p:grpSpPr>
        <p:sp>
          <p:nvSpPr>
            <p:cNvPr id="25" name="矩形: 圆角 5">
              <a:extLst>
                <a:ext uri="{FF2B5EF4-FFF2-40B4-BE49-F238E27FC236}">
                  <a16:creationId xmlns:a16="http://schemas.microsoft.com/office/drawing/2014/main" id="{8F0F5BD2-8151-4F4B-9BEF-C3372CD9EBBF}"/>
                </a:ext>
              </a:extLst>
            </p:cNvPr>
            <p:cNvSpPr/>
            <p:nvPr/>
          </p:nvSpPr>
          <p:spPr>
            <a:xfrm>
              <a:off x="2319758" y="2407725"/>
              <a:ext cx="948205" cy="948205"/>
            </a:xfrm>
            <a:prstGeom prst="roundRect">
              <a:avLst>
                <a:gd name="adj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: 圆角 12">
              <a:extLst>
                <a:ext uri="{FF2B5EF4-FFF2-40B4-BE49-F238E27FC236}">
                  <a16:creationId xmlns:a16="http://schemas.microsoft.com/office/drawing/2014/main" id="{0EFC5F4E-CD97-4C81-8B75-78D8E1A00A60}"/>
                </a:ext>
              </a:extLst>
            </p:cNvPr>
            <p:cNvSpPr/>
            <p:nvPr/>
          </p:nvSpPr>
          <p:spPr>
            <a:xfrm>
              <a:off x="3386558" y="2407725"/>
              <a:ext cx="948205" cy="948205"/>
            </a:xfrm>
            <a:prstGeom prst="roundRect">
              <a:avLst>
                <a:gd name="adj" fmla="val 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7" name="矩形: 圆角 14">
              <a:extLst>
                <a:ext uri="{FF2B5EF4-FFF2-40B4-BE49-F238E27FC236}">
                  <a16:creationId xmlns:a16="http://schemas.microsoft.com/office/drawing/2014/main" id="{6F0DE636-560C-4549-827A-DD5731F9A0AD}"/>
                </a:ext>
              </a:extLst>
            </p:cNvPr>
            <p:cNvSpPr/>
            <p:nvPr/>
          </p:nvSpPr>
          <p:spPr>
            <a:xfrm>
              <a:off x="3386556" y="3474524"/>
              <a:ext cx="948205" cy="948205"/>
            </a:xfrm>
            <a:prstGeom prst="roundRect">
              <a:avLst>
                <a:gd name="adj" fmla="val 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矩形: 圆角 15">
              <a:extLst>
                <a:ext uri="{FF2B5EF4-FFF2-40B4-BE49-F238E27FC236}">
                  <a16:creationId xmlns:a16="http://schemas.microsoft.com/office/drawing/2014/main" id="{2FD925D8-241D-4710-975D-7FF0F1BBDC50}"/>
                </a:ext>
              </a:extLst>
            </p:cNvPr>
            <p:cNvSpPr/>
            <p:nvPr/>
          </p:nvSpPr>
          <p:spPr>
            <a:xfrm>
              <a:off x="2316219" y="3474523"/>
              <a:ext cx="948205" cy="948205"/>
            </a:xfrm>
            <a:prstGeom prst="roundRect">
              <a:avLst>
                <a:gd name="adj" fmla="val 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365FE71D-F317-46CC-9285-19952BB6207B}"/>
              </a:ext>
            </a:extLst>
          </p:cNvPr>
          <p:cNvSpPr txBox="1"/>
          <p:nvPr/>
        </p:nvSpPr>
        <p:spPr>
          <a:xfrm>
            <a:off x="317642" y="1453969"/>
            <a:ext cx="8113344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type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 err="1">
                <a:solidFill>
                  <a:srgbClr val="E5C07B"/>
                </a:solidFill>
                <a:effectLst/>
                <a:latin typeface="Fira Code" panose="020B0809050000020004" pitchFamily="49" charset="0"/>
              </a:rPr>
              <a:t>HitTableList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struct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{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Objects []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HitTable</a:t>
            </a:r>
            <a:endParaRPr lang="en-US" altLang="zh-CN" sz="1400" b="0" dirty="0">
              <a:solidFill>
                <a:srgbClr val="ABB2BF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}</a:t>
            </a:r>
          </a:p>
          <a:p>
            <a:b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</a:br>
            <a:r>
              <a:rPr lang="en-US" altLang="zh-CN" sz="1400" b="0" dirty="0" err="1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func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(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htl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*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HitTableList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) </a:t>
            </a:r>
            <a:r>
              <a:rPr lang="en-US" altLang="zh-CN" sz="1400" b="0" dirty="0">
                <a:solidFill>
                  <a:srgbClr val="61AFEF"/>
                </a:solidFill>
                <a:effectLst/>
                <a:latin typeface="Fira Code" panose="020B0809050000020004" pitchFamily="49" charset="0"/>
              </a:rPr>
              <a:t>Hit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(r 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*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Ray, 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tMin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, 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tMax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float32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) 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*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HitRecord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{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var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E06C75"/>
                </a:solidFill>
                <a:effectLst/>
                <a:latin typeface="Fira Code" panose="020B0809050000020004" pitchFamily="49" charset="0"/>
              </a:rPr>
              <a:t>ret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*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HitRecord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E5C07B"/>
                </a:solidFill>
                <a:effectLst/>
                <a:latin typeface="Fira Code" panose="020B0809050000020004" pitchFamily="49" charset="0"/>
              </a:rPr>
              <a:t>=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D19A66"/>
                </a:solidFill>
                <a:effectLst/>
                <a:latin typeface="Fira Code" panose="020B0809050000020004" pitchFamily="49" charset="0"/>
              </a:rPr>
              <a:t>nil</a:t>
            </a:r>
            <a:endParaRPr lang="en-US" altLang="zh-CN" sz="1400" b="0" dirty="0">
              <a:solidFill>
                <a:srgbClr val="ABB2BF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altLang="zh-CN" sz="1400" b="0" dirty="0" err="1">
                <a:solidFill>
                  <a:srgbClr val="E06C75"/>
                </a:solidFill>
                <a:effectLst/>
                <a:latin typeface="Fira Code" panose="020B0809050000020004" pitchFamily="49" charset="0"/>
              </a:rPr>
              <a:t>closestSoFar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E5C07B"/>
                </a:solidFill>
                <a:effectLst/>
                <a:latin typeface="Fira Code" panose="020B0809050000020004" pitchFamily="49" charset="0"/>
              </a:rPr>
              <a:t>:=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tMax</a:t>
            </a:r>
            <a:endParaRPr lang="en-US" altLang="zh-CN" sz="1400" b="0" dirty="0">
              <a:solidFill>
                <a:srgbClr val="ABB2BF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for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 err="1">
                <a:solidFill>
                  <a:srgbClr val="E06C75"/>
                </a:solidFill>
                <a:effectLst/>
                <a:latin typeface="Fira Code" panose="020B0809050000020004" pitchFamily="49" charset="0"/>
              </a:rPr>
              <a:t>i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E5C07B"/>
                </a:solidFill>
                <a:effectLst/>
                <a:latin typeface="Fira Code" panose="020B0809050000020004" pitchFamily="49" charset="0"/>
              </a:rPr>
              <a:t>:=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range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htl.Objects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{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    </a:t>
            </a:r>
            <a:r>
              <a:rPr lang="en-US" altLang="zh-CN" sz="1400" b="0" dirty="0" err="1">
                <a:solidFill>
                  <a:srgbClr val="E06C75"/>
                </a:solidFill>
                <a:effectLst/>
                <a:latin typeface="Fira Code" panose="020B0809050000020004" pitchFamily="49" charset="0"/>
              </a:rPr>
              <a:t>hr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E5C07B"/>
                </a:solidFill>
                <a:effectLst/>
                <a:latin typeface="Fira Code" panose="020B0809050000020004" pitchFamily="49" charset="0"/>
              </a:rPr>
              <a:t>:=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htl.Objects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[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i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].</a:t>
            </a:r>
            <a:r>
              <a:rPr lang="en-US" altLang="zh-CN" sz="1400" b="0" dirty="0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Hit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(r, 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tMin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, 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closestSoFar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)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    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if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hr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!=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D19A66"/>
                </a:solidFill>
                <a:effectLst/>
                <a:latin typeface="Fira Code" panose="020B0809050000020004" pitchFamily="49" charset="0"/>
              </a:rPr>
              <a:t>nil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{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        </a:t>
            </a:r>
            <a:r>
              <a:rPr lang="en-US" altLang="zh-CN" sz="1400" b="0" dirty="0">
                <a:solidFill>
                  <a:srgbClr val="E06C75"/>
                </a:solidFill>
                <a:effectLst/>
                <a:latin typeface="Fira Code" panose="020B0809050000020004" pitchFamily="49" charset="0"/>
              </a:rPr>
              <a:t>ret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E5C07B"/>
                </a:solidFill>
                <a:effectLst/>
                <a:latin typeface="Fira Code" panose="020B0809050000020004" pitchFamily="49" charset="0"/>
              </a:rPr>
              <a:t>=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hr</a:t>
            </a:r>
            <a:endParaRPr lang="en-US" altLang="zh-CN" sz="1400" b="0" dirty="0">
              <a:solidFill>
                <a:srgbClr val="ABB2BF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        </a:t>
            </a:r>
            <a:r>
              <a:rPr lang="en-US" altLang="zh-CN" sz="1400" b="0" dirty="0" err="1">
                <a:solidFill>
                  <a:srgbClr val="E06C75"/>
                </a:solidFill>
                <a:effectLst/>
                <a:latin typeface="Fira Code" panose="020B0809050000020004" pitchFamily="49" charset="0"/>
              </a:rPr>
              <a:t>closestSoFar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E5C07B"/>
                </a:solidFill>
                <a:effectLst/>
                <a:latin typeface="Fira Code" panose="020B0809050000020004" pitchFamily="49" charset="0"/>
              </a:rPr>
              <a:t>=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hr.T</a:t>
            </a:r>
            <a:endParaRPr lang="en-US" altLang="zh-CN" sz="1400" b="0" dirty="0">
              <a:solidFill>
                <a:srgbClr val="ABB2BF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    }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}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return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ret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}</a:t>
            </a:r>
          </a:p>
          <a:p>
            <a:b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</a:br>
            <a:r>
              <a:rPr lang="en-US" altLang="zh-CN" sz="1400" b="0" dirty="0" err="1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func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(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htl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*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HitTableList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) </a:t>
            </a:r>
            <a:r>
              <a:rPr lang="en-US" altLang="zh-CN" sz="1400" b="0" dirty="0">
                <a:solidFill>
                  <a:srgbClr val="61AFEF"/>
                </a:solidFill>
                <a:effectLst/>
                <a:latin typeface="Fira Code" panose="020B0809050000020004" pitchFamily="49" charset="0"/>
              </a:rPr>
              <a:t>Add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(obj 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HitTable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) {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altLang="zh-CN" sz="1400" b="0" dirty="0" err="1">
                <a:solidFill>
                  <a:srgbClr val="E06C75"/>
                </a:solidFill>
                <a:effectLst/>
                <a:latin typeface="Fira Code" panose="020B0809050000020004" pitchFamily="49" charset="0"/>
              </a:rPr>
              <a:t>htl.Objects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E5C07B"/>
                </a:solidFill>
                <a:effectLst/>
                <a:latin typeface="Fira Code" panose="020B0809050000020004" pitchFamily="49" charset="0"/>
              </a:rPr>
              <a:t>=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append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htl.Objects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, obj)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50127429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C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 hidden="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534422" y="2806174"/>
            <a:ext cx="5710774" cy="109951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63623" y="1056508"/>
            <a:ext cx="7233954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</a:rPr>
              <a:t>Overview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</a:rPr>
              <a:t>Output a Image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</a:rPr>
              <a:t>The Vector3 Class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</a:rPr>
              <a:t>Rays, a Simple Camera, and Background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</a:rPr>
              <a:t>Adding a Sphere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</a:rPr>
              <a:t>Suface</a:t>
            </a:r>
            <a:r>
              <a:rPr lang="en-US" sz="28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</a:rPr>
              <a:t> </a:t>
            </a:r>
            <a:r>
              <a:rPr lang="en-US" sz="2800" dirty="0" err="1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</a:rPr>
              <a:t>Normals</a:t>
            </a:r>
            <a:r>
              <a:rPr lang="en-US" sz="28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</a:rPr>
              <a:t> and Multiple Objects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</a:rPr>
              <a:t>Anti-aliasing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CCFF29E5-3806-4734-A113-D2754EB508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7713" y="161019"/>
            <a:ext cx="2794706" cy="77625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874173E-79D6-4CB6-837B-DB2CC411F283}"/>
              </a:ext>
            </a:extLst>
          </p:cNvPr>
          <p:cNvSpPr txBox="1"/>
          <p:nvPr/>
        </p:nvSpPr>
        <p:spPr>
          <a:xfrm>
            <a:off x="7336972" y="3571260"/>
            <a:ext cx="485502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</a:rPr>
              <a:t>Diffuse Material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</a:rPr>
              <a:t>Metal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</a:rPr>
              <a:t>Dielectric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</a:rPr>
              <a:t>Positionable</a:t>
            </a:r>
            <a:r>
              <a:rPr lang="en-US" sz="28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</a:rPr>
              <a:t> Camera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</a:rPr>
              <a:t>Defocus Blur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</a:rPr>
              <a:t>Where Next?</a:t>
            </a:r>
          </a:p>
        </p:txBody>
      </p:sp>
      <p:sp>
        <p:nvSpPr>
          <p:cNvPr id="32" name="标题 1">
            <a:extLst>
              <a:ext uri="{FF2B5EF4-FFF2-40B4-BE49-F238E27FC236}">
                <a16:creationId xmlns:a16="http://schemas.microsoft.com/office/drawing/2014/main" id="{D205CBB0-AA2F-4387-BD36-EAD487BDCDB3}"/>
              </a:ext>
            </a:extLst>
          </p:cNvPr>
          <p:cNvSpPr txBox="1"/>
          <p:nvPr/>
        </p:nvSpPr>
        <p:spPr>
          <a:xfrm>
            <a:off x="832855" y="6147406"/>
            <a:ext cx="3323965" cy="3227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6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  <a:sym typeface="+mn-lt"/>
              </a:rPr>
              <a:t>2020</a:t>
            </a:r>
            <a:r>
              <a:rPr lang="zh-CN" altLang="en-US" sz="16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  <a:sym typeface="+mn-lt"/>
              </a:rPr>
              <a:t> </a:t>
            </a:r>
            <a:r>
              <a:rPr lang="en-US" altLang="zh-CN" sz="16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  <a:sym typeface="+mn-lt"/>
              </a:rPr>
              <a:t>TJMSC</a:t>
            </a:r>
            <a:r>
              <a:rPr lang="zh-CN" altLang="en-US" sz="16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  <a:sym typeface="+mn-lt"/>
              </a:rPr>
              <a:t> </a:t>
            </a:r>
            <a:r>
              <a:rPr lang="en-US" altLang="zh-CN" sz="16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  <a:sym typeface="+mn-lt"/>
              </a:rPr>
              <a:t>Tech.</a:t>
            </a:r>
            <a:r>
              <a:rPr lang="zh-CN" altLang="en-US" sz="16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  <a:sym typeface="+mn-lt"/>
              </a:rPr>
              <a:t> </a:t>
            </a:r>
            <a:r>
              <a:rPr lang="en-US" altLang="zh-CN" sz="16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  <a:sym typeface="+mn-lt"/>
              </a:rPr>
              <a:t>Courses</a:t>
            </a:r>
            <a:endParaRPr lang="zh-CN" altLang="en-US" sz="1600" dirty="0">
              <a:solidFill>
                <a:schemeClr val="bg2"/>
              </a:solidFill>
              <a:latin typeface="DengXian" charset="0"/>
              <a:ea typeface="DengXian" charset="0"/>
              <a:cs typeface="DengXian" charset="0"/>
              <a:sym typeface="+mn-lt"/>
            </a:endParaRPr>
          </a:p>
        </p:txBody>
      </p:sp>
      <p:sp>
        <p:nvSpPr>
          <p:cNvPr id="33" name="标题 1">
            <a:extLst>
              <a:ext uri="{FF2B5EF4-FFF2-40B4-BE49-F238E27FC236}">
                <a16:creationId xmlns:a16="http://schemas.microsoft.com/office/drawing/2014/main" id="{C35F6C2C-0B91-4133-ACE4-4D2AC07FC4FF}"/>
              </a:ext>
            </a:extLst>
          </p:cNvPr>
          <p:cNvSpPr txBox="1"/>
          <p:nvPr/>
        </p:nvSpPr>
        <p:spPr>
          <a:xfrm>
            <a:off x="832855" y="6466785"/>
            <a:ext cx="4019097" cy="3357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  <a:sym typeface="+mn-lt"/>
              </a:rPr>
              <a:t>Raytracing In One Weekend</a:t>
            </a:r>
            <a:endParaRPr lang="zh-CN" altLang="en-US" sz="2400" dirty="0">
              <a:solidFill>
                <a:schemeClr val="bg2"/>
              </a:solidFill>
              <a:latin typeface="DengXian" charset="0"/>
              <a:ea typeface="DengXian" charset="0"/>
              <a:cs typeface="DengXian" charset="0"/>
              <a:sym typeface="+mn-lt"/>
            </a:endParaRPr>
          </a:p>
        </p:txBody>
      </p:sp>
      <p:cxnSp>
        <p:nvCxnSpPr>
          <p:cNvPr id="34" name="直接连接符 6">
            <a:extLst>
              <a:ext uri="{FF2B5EF4-FFF2-40B4-BE49-F238E27FC236}">
                <a16:creationId xmlns:a16="http://schemas.microsoft.com/office/drawing/2014/main" id="{BFB07B18-6C62-4AEE-BB83-9A1FEEA44FA6}"/>
              </a:ext>
            </a:extLst>
          </p:cNvPr>
          <p:cNvCxnSpPr>
            <a:cxnSpLocks/>
          </p:cNvCxnSpPr>
          <p:nvPr/>
        </p:nvCxnSpPr>
        <p:spPr>
          <a:xfrm flipV="1">
            <a:off x="832855" y="6437289"/>
            <a:ext cx="3829001" cy="1111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5" name="组合 1">
            <a:extLst>
              <a:ext uri="{FF2B5EF4-FFF2-40B4-BE49-F238E27FC236}">
                <a16:creationId xmlns:a16="http://schemas.microsoft.com/office/drawing/2014/main" id="{6051C73E-E222-4D03-B937-99BBDA221B6B}"/>
              </a:ext>
            </a:extLst>
          </p:cNvPr>
          <p:cNvGrpSpPr/>
          <p:nvPr/>
        </p:nvGrpSpPr>
        <p:grpSpPr>
          <a:xfrm>
            <a:off x="94485" y="6161516"/>
            <a:ext cx="629511" cy="609648"/>
            <a:chOff x="2316219" y="2407725"/>
            <a:chExt cx="2018544" cy="2015004"/>
          </a:xfrm>
        </p:grpSpPr>
        <p:sp>
          <p:nvSpPr>
            <p:cNvPr id="36" name="矩形: 圆角 5">
              <a:extLst>
                <a:ext uri="{FF2B5EF4-FFF2-40B4-BE49-F238E27FC236}">
                  <a16:creationId xmlns:a16="http://schemas.microsoft.com/office/drawing/2014/main" id="{AFB79C30-17A2-4F96-BBDE-24874144CDF0}"/>
                </a:ext>
              </a:extLst>
            </p:cNvPr>
            <p:cNvSpPr/>
            <p:nvPr/>
          </p:nvSpPr>
          <p:spPr>
            <a:xfrm>
              <a:off x="2319758" y="2407725"/>
              <a:ext cx="948205" cy="948205"/>
            </a:xfrm>
            <a:prstGeom prst="roundRect">
              <a:avLst>
                <a:gd name="adj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2"/>
                </a:solidFill>
              </a:endParaRPr>
            </a:p>
          </p:txBody>
        </p:sp>
        <p:sp>
          <p:nvSpPr>
            <p:cNvPr id="37" name="矩形: 圆角 12">
              <a:extLst>
                <a:ext uri="{FF2B5EF4-FFF2-40B4-BE49-F238E27FC236}">
                  <a16:creationId xmlns:a16="http://schemas.microsoft.com/office/drawing/2014/main" id="{8A14003D-3BFA-49E0-809D-091438DD5A3C}"/>
                </a:ext>
              </a:extLst>
            </p:cNvPr>
            <p:cNvSpPr/>
            <p:nvPr/>
          </p:nvSpPr>
          <p:spPr>
            <a:xfrm>
              <a:off x="3386558" y="2407725"/>
              <a:ext cx="948205" cy="948205"/>
            </a:xfrm>
            <a:prstGeom prst="roundRect">
              <a:avLst>
                <a:gd name="adj" fmla="val 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2"/>
                </a:solidFill>
              </a:endParaRPr>
            </a:p>
          </p:txBody>
        </p:sp>
        <p:sp>
          <p:nvSpPr>
            <p:cNvPr id="38" name="矩形: 圆角 14">
              <a:extLst>
                <a:ext uri="{FF2B5EF4-FFF2-40B4-BE49-F238E27FC236}">
                  <a16:creationId xmlns:a16="http://schemas.microsoft.com/office/drawing/2014/main" id="{09A34B1C-27C0-4222-B23D-4FC9BBC322EE}"/>
                </a:ext>
              </a:extLst>
            </p:cNvPr>
            <p:cNvSpPr/>
            <p:nvPr/>
          </p:nvSpPr>
          <p:spPr>
            <a:xfrm>
              <a:off x="3386556" y="3474524"/>
              <a:ext cx="948205" cy="948205"/>
            </a:xfrm>
            <a:prstGeom prst="roundRect">
              <a:avLst>
                <a:gd name="adj" fmla="val 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2"/>
                </a:solidFill>
              </a:endParaRPr>
            </a:p>
          </p:txBody>
        </p:sp>
        <p:sp>
          <p:nvSpPr>
            <p:cNvPr id="39" name="矩形: 圆角 15">
              <a:extLst>
                <a:ext uri="{FF2B5EF4-FFF2-40B4-BE49-F238E27FC236}">
                  <a16:creationId xmlns:a16="http://schemas.microsoft.com/office/drawing/2014/main" id="{F7A8CCE2-78A2-4A8B-B04A-0FDC6433F8C0}"/>
                </a:ext>
              </a:extLst>
            </p:cNvPr>
            <p:cNvSpPr/>
            <p:nvPr/>
          </p:nvSpPr>
          <p:spPr>
            <a:xfrm>
              <a:off x="2316219" y="3474523"/>
              <a:ext cx="948205" cy="948205"/>
            </a:xfrm>
            <a:prstGeom prst="roundRect">
              <a:avLst>
                <a:gd name="adj" fmla="val 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2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5789618-6D11-4BC5-A1D1-CF88472C3F19}"/>
              </a:ext>
            </a:extLst>
          </p:cNvPr>
          <p:cNvSpPr txBox="1">
            <a:spLocks/>
          </p:cNvSpPr>
          <p:nvPr/>
        </p:nvSpPr>
        <p:spPr>
          <a:xfrm>
            <a:off x="390195" y="287799"/>
            <a:ext cx="8732033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dirty="0" err="1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</a:rPr>
              <a:t>Suface</a:t>
            </a:r>
            <a:r>
              <a:rPr lang="en-US" altLang="zh-CN" sz="40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</a:rPr>
              <a:t> </a:t>
            </a:r>
            <a:r>
              <a:rPr lang="en-US" altLang="zh-CN" sz="4000" dirty="0" err="1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</a:rPr>
              <a:t>Normals</a:t>
            </a:r>
            <a:r>
              <a:rPr lang="en-US" altLang="zh-CN" sz="40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</a:rPr>
              <a:t> and Multiple Objects</a:t>
            </a:r>
          </a:p>
        </p:txBody>
      </p:sp>
      <p:sp>
        <p:nvSpPr>
          <p:cNvPr id="21" name="标题 1">
            <a:extLst>
              <a:ext uri="{FF2B5EF4-FFF2-40B4-BE49-F238E27FC236}">
                <a16:creationId xmlns:a16="http://schemas.microsoft.com/office/drawing/2014/main" id="{F5EB3A12-BDEA-4123-8D7F-7518F0210B75}"/>
              </a:ext>
            </a:extLst>
          </p:cNvPr>
          <p:cNvSpPr txBox="1"/>
          <p:nvPr/>
        </p:nvSpPr>
        <p:spPr>
          <a:xfrm>
            <a:off x="832855" y="6147406"/>
            <a:ext cx="3323965" cy="3227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6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  <a:sym typeface="+mn-lt"/>
              </a:rPr>
              <a:t>2020</a:t>
            </a:r>
            <a:r>
              <a:rPr lang="zh-CN" altLang="en-US" sz="16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  <a:sym typeface="+mn-lt"/>
              </a:rPr>
              <a:t> </a:t>
            </a:r>
            <a:r>
              <a:rPr lang="en-US" altLang="zh-CN" sz="16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  <a:sym typeface="+mn-lt"/>
              </a:rPr>
              <a:t>TJMSC</a:t>
            </a:r>
            <a:r>
              <a:rPr lang="zh-CN" altLang="en-US" sz="16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  <a:sym typeface="+mn-lt"/>
              </a:rPr>
              <a:t> </a:t>
            </a:r>
            <a:r>
              <a:rPr lang="en-US" altLang="zh-CN" sz="16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  <a:sym typeface="+mn-lt"/>
              </a:rPr>
              <a:t>Tech.</a:t>
            </a:r>
            <a:r>
              <a:rPr lang="zh-CN" altLang="en-US" sz="16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  <a:sym typeface="+mn-lt"/>
              </a:rPr>
              <a:t> </a:t>
            </a:r>
            <a:r>
              <a:rPr lang="en-US" altLang="zh-CN" sz="16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  <a:sym typeface="+mn-lt"/>
              </a:rPr>
              <a:t>Courses</a:t>
            </a:r>
            <a:endParaRPr lang="zh-CN" altLang="en-US" sz="1600" dirty="0">
              <a:solidFill>
                <a:schemeClr val="bg2"/>
              </a:solidFill>
              <a:latin typeface="DengXian" charset="0"/>
              <a:ea typeface="DengXian" charset="0"/>
              <a:cs typeface="DengXian" charset="0"/>
              <a:sym typeface="+mn-lt"/>
            </a:endParaRPr>
          </a:p>
        </p:txBody>
      </p:sp>
      <p:sp>
        <p:nvSpPr>
          <p:cNvPr id="22" name="标题 1">
            <a:extLst>
              <a:ext uri="{FF2B5EF4-FFF2-40B4-BE49-F238E27FC236}">
                <a16:creationId xmlns:a16="http://schemas.microsoft.com/office/drawing/2014/main" id="{BF8CD409-D2F6-4209-9982-B8AA55F4B931}"/>
              </a:ext>
            </a:extLst>
          </p:cNvPr>
          <p:cNvSpPr txBox="1"/>
          <p:nvPr/>
        </p:nvSpPr>
        <p:spPr>
          <a:xfrm>
            <a:off x="832855" y="6466785"/>
            <a:ext cx="4019097" cy="3357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  <a:sym typeface="+mn-lt"/>
              </a:rPr>
              <a:t>Raytracing In One Weekend</a:t>
            </a:r>
            <a:endParaRPr lang="zh-CN" altLang="en-US" sz="2400" dirty="0">
              <a:solidFill>
                <a:schemeClr val="bg2"/>
              </a:solidFill>
              <a:latin typeface="DengXian" charset="0"/>
              <a:ea typeface="DengXian" charset="0"/>
              <a:cs typeface="DengXian" charset="0"/>
              <a:sym typeface="+mn-lt"/>
            </a:endParaRPr>
          </a:p>
        </p:txBody>
      </p:sp>
      <p:cxnSp>
        <p:nvCxnSpPr>
          <p:cNvPr id="23" name="直接连接符 6">
            <a:extLst>
              <a:ext uri="{FF2B5EF4-FFF2-40B4-BE49-F238E27FC236}">
                <a16:creationId xmlns:a16="http://schemas.microsoft.com/office/drawing/2014/main" id="{063841C9-2EE4-493F-9776-4C72D314B5C1}"/>
              </a:ext>
            </a:extLst>
          </p:cNvPr>
          <p:cNvCxnSpPr>
            <a:cxnSpLocks/>
          </p:cNvCxnSpPr>
          <p:nvPr/>
        </p:nvCxnSpPr>
        <p:spPr>
          <a:xfrm flipV="1">
            <a:off x="832855" y="6437289"/>
            <a:ext cx="3829001" cy="1111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4" name="组合 1">
            <a:extLst>
              <a:ext uri="{FF2B5EF4-FFF2-40B4-BE49-F238E27FC236}">
                <a16:creationId xmlns:a16="http://schemas.microsoft.com/office/drawing/2014/main" id="{162F5480-D0FD-4159-990E-C8BE2A267D4F}"/>
              </a:ext>
            </a:extLst>
          </p:cNvPr>
          <p:cNvGrpSpPr/>
          <p:nvPr/>
        </p:nvGrpSpPr>
        <p:grpSpPr>
          <a:xfrm>
            <a:off x="94485" y="6161516"/>
            <a:ext cx="629511" cy="609648"/>
            <a:chOff x="2316219" y="2407725"/>
            <a:chExt cx="2018544" cy="2015004"/>
          </a:xfrm>
        </p:grpSpPr>
        <p:sp>
          <p:nvSpPr>
            <p:cNvPr id="25" name="矩形: 圆角 5">
              <a:extLst>
                <a:ext uri="{FF2B5EF4-FFF2-40B4-BE49-F238E27FC236}">
                  <a16:creationId xmlns:a16="http://schemas.microsoft.com/office/drawing/2014/main" id="{8F0F5BD2-8151-4F4B-9BEF-C3372CD9EBBF}"/>
                </a:ext>
              </a:extLst>
            </p:cNvPr>
            <p:cNvSpPr/>
            <p:nvPr/>
          </p:nvSpPr>
          <p:spPr>
            <a:xfrm>
              <a:off x="2319758" y="2407725"/>
              <a:ext cx="948205" cy="948205"/>
            </a:xfrm>
            <a:prstGeom prst="roundRect">
              <a:avLst>
                <a:gd name="adj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: 圆角 12">
              <a:extLst>
                <a:ext uri="{FF2B5EF4-FFF2-40B4-BE49-F238E27FC236}">
                  <a16:creationId xmlns:a16="http://schemas.microsoft.com/office/drawing/2014/main" id="{0EFC5F4E-CD97-4C81-8B75-78D8E1A00A60}"/>
                </a:ext>
              </a:extLst>
            </p:cNvPr>
            <p:cNvSpPr/>
            <p:nvPr/>
          </p:nvSpPr>
          <p:spPr>
            <a:xfrm>
              <a:off x="3386558" y="2407725"/>
              <a:ext cx="948205" cy="948205"/>
            </a:xfrm>
            <a:prstGeom prst="roundRect">
              <a:avLst>
                <a:gd name="adj" fmla="val 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7" name="矩形: 圆角 14">
              <a:extLst>
                <a:ext uri="{FF2B5EF4-FFF2-40B4-BE49-F238E27FC236}">
                  <a16:creationId xmlns:a16="http://schemas.microsoft.com/office/drawing/2014/main" id="{6F0DE636-560C-4549-827A-DD5731F9A0AD}"/>
                </a:ext>
              </a:extLst>
            </p:cNvPr>
            <p:cNvSpPr/>
            <p:nvPr/>
          </p:nvSpPr>
          <p:spPr>
            <a:xfrm>
              <a:off x="3386556" y="3474524"/>
              <a:ext cx="948205" cy="948205"/>
            </a:xfrm>
            <a:prstGeom prst="roundRect">
              <a:avLst>
                <a:gd name="adj" fmla="val 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矩形: 圆角 15">
              <a:extLst>
                <a:ext uri="{FF2B5EF4-FFF2-40B4-BE49-F238E27FC236}">
                  <a16:creationId xmlns:a16="http://schemas.microsoft.com/office/drawing/2014/main" id="{2FD925D8-241D-4710-975D-7FF0F1BBDC50}"/>
                </a:ext>
              </a:extLst>
            </p:cNvPr>
            <p:cNvSpPr/>
            <p:nvPr/>
          </p:nvSpPr>
          <p:spPr>
            <a:xfrm>
              <a:off x="2316219" y="3474523"/>
              <a:ext cx="948205" cy="948205"/>
            </a:xfrm>
            <a:prstGeom prst="roundRect">
              <a:avLst>
                <a:gd name="adj" fmla="val 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365FE71D-F317-46CC-9285-19952BB6207B}"/>
              </a:ext>
            </a:extLst>
          </p:cNvPr>
          <p:cNvSpPr txBox="1"/>
          <p:nvPr/>
        </p:nvSpPr>
        <p:spPr>
          <a:xfrm>
            <a:off x="317642" y="1453969"/>
            <a:ext cx="8113344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0" dirty="0" err="1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func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 err="1">
                <a:solidFill>
                  <a:srgbClr val="61AFEF"/>
                </a:solidFill>
                <a:effectLst/>
                <a:latin typeface="Fira Code" panose="020B0809050000020004" pitchFamily="49" charset="0"/>
              </a:rPr>
              <a:t>RayColor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(r 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*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utils.Ray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, world 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utils.HitTable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) 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*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utils.Vector3 {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if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E06C75"/>
                </a:solidFill>
                <a:effectLst/>
                <a:latin typeface="Fira Code" panose="020B0809050000020004" pitchFamily="49" charset="0"/>
              </a:rPr>
              <a:t>rec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E5C07B"/>
                </a:solidFill>
                <a:effectLst/>
                <a:latin typeface="Fira Code" panose="020B0809050000020004" pitchFamily="49" charset="0"/>
              </a:rPr>
              <a:t>:=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world.</a:t>
            </a:r>
            <a:r>
              <a:rPr lang="en-US" altLang="zh-CN" sz="1400" b="0" dirty="0" err="1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Hit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(r, </a:t>
            </a:r>
            <a:r>
              <a:rPr lang="en-US" altLang="zh-CN" sz="1400" b="0" dirty="0">
                <a:solidFill>
                  <a:srgbClr val="D19A66"/>
                </a:solidFill>
                <a:effectLst/>
                <a:latin typeface="Fira Code" panose="020B0809050000020004" pitchFamily="49" charset="0"/>
              </a:rPr>
              <a:t>0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, utils.</a:t>
            </a:r>
            <a:r>
              <a:rPr lang="en-US" altLang="zh-CN" sz="1400" b="0" dirty="0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Inf32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altLang="zh-CN" sz="1400" b="0" dirty="0">
                <a:solidFill>
                  <a:srgbClr val="D19A66"/>
                </a:solidFill>
                <a:effectLst/>
                <a:latin typeface="Fira Code" panose="020B0809050000020004" pitchFamily="49" charset="0"/>
              </a:rPr>
              <a:t>1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)); rec </a:t>
            </a:r>
            <a:r>
              <a:rPr lang="en-US" altLang="zh-CN" sz="1400" b="0" dirty="0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!=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D19A66"/>
                </a:solidFill>
                <a:effectLst/>
                <a:latin typeface="Fira Code" panose="020B0809050000020004" pitchFamily="49" charset="0"/>
              </a:rPr>
              <a:t>nil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{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    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rec.Normal.</a:t>
            </a:r>
            <a:r>
              <a:rPr lang="en-US" altLang="zh-CN" sz="1400" b="0" dirty="0" err="1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AddF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altLang="zh-CN" sz="1400" b="0" dirty="0">
                <a:solidFill>
                  <a:srgbClr val="D19A66"/>
                </a:solidFill>
                <a:effectLst/>
                <a:latin typeface="Fira Code" panose="020B0809050000020004" pitchFamily="49" charset="0"/>
              </a:rPr>
              <a:t>1.0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)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    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rec.Normal.</a:t>
            </a:r>
            <a:r>
              <a:rPr lang="en-US" altLang="zh-CN" sz="1400" b="0" dirty="0" err="1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MulF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altLang="zh-CN" sz="1400" b="0" dirty="0">
                <a:solidFill>
                  <a:srgbClr val="D19A66"/>
                </a:solidFill>
                <a:effectLst/>
                <a:latin typeface="Fira Code" panose="020B0809050000020004" pitchFamily="49" charset="0"/>
              </a:rPr>
              <a:t>0.5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)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    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return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rec.Normal</a:t>
            </a:r>
            <a:endParaRPr lang="en-US" altLang="zh-CN" sz="1400" b="0" dirty="0">
              <a:solidFill>
                <a:srgbClr val="ABB2BF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}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altLang="zh-CN" sz="1400" b="0" dirty="0">
                <a:solidFill>
                  <a:srgbClr val="E06C75"/>
                </a:solidFill>
                <a:effectLst/>
                <a:latin typeface="Fira Code" panose="020B0809050000020004" pitchFamily="49" charset="0"/>
              </a:rPr>
              <a:t>t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E5C07B"/>
                </a:solidFill>
                <a:effectLst/>
                <a:latin typeface="Fira Code" panose="020B0809050000020004" pitchFamily="49" charset="0"/>
              </a:rPr>
              <a:t>:=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D19A66"/>
                </a:solidFill>
                <a:effectLst/>
                <a:latin typeface="Fira Code" panose="020B0809050000020004" pitchFamily="49" charset="0"/>
              </a:rPr>
              <a:t>0.5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*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(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r.Direction.</a:t>
            </a:r>
            <a:r>
              <a:rPr lang="en-US" altLang="zh-CN" sz="1400" b="0" dirty="0" err="1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Unit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().</a:t>
            </a:r>
            <a:r>
              <a:rPr lang="en-US" altLang="zh-CN" sz="1400" b="0" dirty="0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Y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() 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+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D19A66"/>
                </a:solidFill>
                <a:effectLst/>
                <a:latin typeface="Fira Code" panose="020B0809050000020004" pitchFamily="49" charset="0"/>
              </a:rPr>
              <a:t>1.0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)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altLang="zh-CN" sz="1400" b="0" dirty="0">
                <a:solidFill>
                  <a:srgbClr val="E06C75"/>
                </a:solidFill>
                <a:effectLst/>
                <a:latin typeface="Fira Code" panose="020B0809050000020004" pitchFamily="49" charset="0"/>
              </a:rPr>
              <a:t>v1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E5C07B"/>
                </a:solidFill>
                <a:effectLst/>
                <a:latin typeface="Fira Code" panose="020B0809050000020004" pitchFamily="49" charset="0"/>
              </a:rPr>
              <a:t>:=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utils.</a:t>
            </a:r>
            <a:r>
              <a:rPr lang="en-US" altLang="zh-CN" sz="1400" b="0" dirty="0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NewVector3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altLang="zh-CN" sz="1400" b="0" dirty="0">
                <a:solidFill>
                  <a:srgbClr val="D19A66"/>
                </a:solidFill>
                <a:effectLst/>
                <a:latin typeface="Fira Code" panose="020B0809050000020004" pitchFamily="49" charset="0"/>
              </a:rPr>
              <a:t>1.0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, </a:t>
            </a:r>
            <a:r>
              <a:rPr lang="en-US" altLang="zh-CN" sz="1400" b="0" dirty="0">
                <a:solidFill>
                  <a:srgbClr val="D19A66"/>
                </a:solidFill>
                <a:effectLst/>
                <a:latin typeface="Fira Code" panose="020B0809050000020004" pitchFamily="49" charset="0"/>
              </a:rPr>
              <a:t>1.0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, </a:t>
            </a:r>
            <a:r>
              <a:rPr lang="en-US" altLang="zh-CN" sz="1400" b="0" dirty="0">
                <a:solidFill>
                  <a:srgbClr val="D19A66"/>
                </a:solidFill>
                <a:effectLst/>
                <a:latin typeface="Fira Code" panose="020B0809050000020004" pitchFamily="49" charset="0"/>
              </a:rPr>
              <a:t>1.0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)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v1.</a:t>
            </a:r>
            <a:r>
              <a:rPr lang="en-US" altLang="zh-CN" sz="1400" b="0" dirty="0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MulF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altLang="zh-CN" sz="1400" b="0" dirty="0">
                <a:solidFill>
                  <a:srgbClr val="D19A66"/>
                </a:solidFill>
                <a:effectLst/>
                <a:latin typeface="Fira Code" panose="020B0809050000020004" pitchFamily="49" charset="0"/>
              </a:rPr>
              <a:t>1.0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-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t)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altLang="zh-CN" sz="1400" b="0" dirty="0">
                <a:solidFill>
                  <a:srgbClr val="E06C75"/>
                </a:solidFill>
                <a:effectLst/>
                <a:latin typeface="Fira Code" panose="020B0809050000020004" pitchFamily="49" charset="0"/>
              </a:rPr>
              <a:t>v2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E5C07B"/>
                </a:solidFill>
                <a:effectLst/>
                <a:latin typeface="Fira Code" panose="020B0809050000020004" pitchFamily="49" charset="0"/>
              </a:rPr>
              <a:t>:=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utils.</a:t>
            </a:r>
            <a:r>
              <a:rPr lang="en-US" altLang="zh-CN" sz="1400" b="0" dirty="0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NewVector3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altLang="zh-CN" sz="1400" b="0" dirty="0">
                <a:solidFill>
                  <a:srgbClr val="D19A66"/>
                </a:solidFill>
                <a:effectLst/>
                <a:latin typeface="Fira Code" panose="020B0809050000020004" pitchFamily="49" charset="0"/>
              </a:rPr>
              <a:t>0.5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, </a:t>
            </a:r>
            <a:r>
              <a:rPr lang="en-US" altLang="zh-CN" sz="1400" b="0" dirty="0">
                <a:solidFill>
                  <a:srgbClr val="D19A66"/>
                </a:solidFill>
                <a:effectLst/>
                <a:latin typeface="Fira Code" panose="020B0809050000020004" pitchFamily="49" charset="0"/>
              </a:rPr>
              <a:t>0.7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, </a:t>
            </a:r>
            <a:r>
              <a:rPr lang="en-US" altLang="zh-CN" sz="1400" b="0" dirty="0">
                <a:solidFill>
                  <a:srgbClr val="D19A66"/>
                </a:solidFill>
                <a:effectLst/>
                <a:latin typeface="Fira Code" panose="020B0809050000020004" pitchFamily="49" charset="0"/>
              </a:rPr>
              <a:t>1.0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)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v2.</a:t>
            </a:r>
            <a:r>
              <a:rPr lang="en-US" altLang="zh-CN" sz="1400" b="0" dirty="0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MulF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(t)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v1.</a:t>
            </a:r>
            <a:r>
              <a:rPr lang="en-US" altLang="zh-CN" sz="1400" b="0" dirty="0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Add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(v2)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return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v1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}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D9F7DE1-1214-4D51-B790-1A090CD1279F}"/>
              </a:ext>
            </a:extLst>
          </p:cNvPr>
          <p:cNvSpPr txBox="1"/>
          <p:nvPr/>
        </p:nvSpPr>
        <p:spPr>
          <a:xfrm>
            <a:off x="5704162" y="2456795"/>
            <a:ext cx="6836131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0" dirty="0" err="1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func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61AFEF"/>
                </a:solidFill>
                <a:effectLst/>
                <a:latin typeface="Fira Code" panose="020B0809050000020004" pitchFamily="49" charset="0"/>
              </a:rPr>
              <a:t>main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() {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altLang="zh-CN" sz="1400" b="0" dirty="0">
                <a:solidFill>
                  <a:srgbClr val="E06C75"/>
                </a:solidFill>
                <a:effectLst/>
                <a:latin typeface="Fira Code" panose="020B0809050000020004" pitchFamily="49" charset="0"/>
              </a:rPr>
              <a:t>......</a:t>
            </a:r>
            <a:endParaRPr lang="en-US" altLang="zh-CN" sz="1400" b="0" dirty="0">
              <a:solidFill>
                <a:srgbClr val="ABB2BF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altLang="zh-CN" sz="1400" b="0" dirty="0">
                <a:solidFill>
                  <a:srgbClr val="E06C75"/>
                </a:solidFill>
                <a:effectLst/>
                <a:latin typeface="Fira Code" panose="020B0809050000020004" pitchFamily="49" charset="0"/>
              </a:rPr>
              <a:t>origin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E5C07B"/>
                </a:solidFill>
                <a:effectLst/>
                <a:latin typeface="Fira Code" panose="020B0809050000020004" pitchFamily="49" charset="0"/>
              </a:rPr>
              <a:t>:=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utils.</a:t>
            </a:r>
            <a:r>
              <a:rPr lang="en-US" altLang="zh-CN" sz="1400" b="0" dirty="0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NewVector3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altLang="zh-CN" sz="1400" b="0" dirty="0">
                <a:solidFill>
                  <a:srgbClr val="D19A66"/>
                </a:solidFill>
                <a:effectLst/>
                <a:latin typeface="Fira Code" panose="020B0809050000020004" pitchFamily="49" charset="0"/>
              </a:rPr>
              <a:t>0.0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, </a:t>
            </a:r>
            <a:r>
              <a:rPr lang="en-US" altLang="zh-CN" sz="1400" b="0" dirty="0">
                <a:solidFill>
                  <a:srgbClr val="D19A66"/>
                </a:solidFill>
                <a:effectLst/>
                <a:latin typeface="Fira Code" panose="020B0809050000020004" pitchFamily="49" charset="0"/>
              </a:rPr>
              <a:t>0.0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, </a:t>
            </a:r>
            <a:r>
              <a:rPr lang="en-US" altLang="zh-CN" sz="1400" b="0" dirty="0">
                <a:solidFill>
                  <a:srgbClr val="D19A66"/>
                </a:solidFill>
                <a:effectLst/>
                <a:latin typeface="Fira Code" panose="020B0809050000020004" pitchFamily="49" charset="0"/>
              </a:rPr>
              <a:t>0.0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)</a:t>
            </a:r>
          </a:p>
          <a:p>
            <a:b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</a:b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altLang="zh-CN" sz="1400" b="0" dirty="0">
                <a:solidFill>
                  <a:srgbClr val="E06C75"/>
                </a:solidFill>
                <a:effectLst/>
                <a:latin typeface="Fira Code" panose="020B0809050000020004" pitchFamily="49" charset="0"/>
              </a:rPr>
              <a:t>world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E5C07B"/>
                </a:solidFill>
                <a:effectLst/>
                <a:latin typeface="Fira Code" panose="020B0809050000020004" pitchFamily="49" charset="0"/>
              </a:rPr>
              <a:t>:=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utils.</a:t>
            </a:r>
            <a:r>
              <a:rPr lang="en-US" altLang="zh-CN" sz="1400" b="0" dirty="0" err="1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NewHitTableList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()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world.</a:t>
            </a:r>
            <a:r>
              <a:rPr lang="en-US" altLang="zh-CN" sz="1400" b="0" dirty="0" err="1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Add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utils.</a:t>
            </a:r>
            <a:r>
              <a:rPr lang="en-US" altLang="zh-CN" sz="1400" b="0" dirty="0" err="1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NewSphere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(utils.</a:t>
            </a:r>
            <a:r>
              <a:rPr lang="en-US" altLang="zh-CN" sz="1400" b="0" dirty="0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NewVector3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altLang="zh-CN" sz="1400" b="0" dirty="0">
                <a:solidFill>
                  <a:srgbClr val="D19A66"/>
                </a:solidFill>
                <a:effectLst/>
                <a:latin typeface="Fira Code" panose="020B0809050000020004" pitchFamily="49" charset="0"/>
              </a:rPr>
              <a:t>0.0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, </a:t>
            </a:r>
            <a:r>
              <a:rPr lang="en-US" altLang="zh-CN" sz="1400" b="0" dirty="0">
                <a:solidFill>
                  <a:srgbClr val="D19A66"/>
                </a:solidFill>
                <a:effectLst/>
                <a:latin typeface="Fira Code" panose="020B0809050000020004" pitchFamily="49" charset="0"/>
              </a:rPr>
              <a:t>0.0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, 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-</a:t>
            </a:r>
            <a:r>
              <a:rPr lang="en-US" altLang="zh-CN" sz="1400" b="0" dirty="0">
                <a:solidFill>
                  <a:srgbClr val="D19A66"/>
                </a:solidFill>
                <a:effectLst/>
                <a:latin typeface="Fira Code" panose="020B0809050000020004" pitchFamily="49" charset="0"/>
              </a:rPr>
              <a:t>1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), </a:t>
            </a:r>
            <a:r>
              <a:rPr lang="en-US" altLang="zh-CN" sz="1400" b="0" dirty="0">
                <a:solidFill>
                  <a:srgbClr val="D19A66"/>
                </a:solidFill>
                <a:effectLst/>
                <a:latin typeface="Fira Code" panose="020B0809050000020004" pitchFamily="49" charset="0"/>
              </a:rPr>
              <a:t>0.5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))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world.</a:t>
            </a:r>
            <a:r>
              <a:rPr lang="en-US" altLang="zh-CN" sz="1400" b="0" dirty="0" err="1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Add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utils.</a:t>
            </a:r>
            <a:r>
              <a:rPr lang="en-US" altLang="zh-CN" sz="1400" b="0" dirty="0" err="1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NewSphere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(utils.</a:t>
            </a:r>
            <a:r>
              <a:rPr lang="en-US" altLang="zh-CN" sz="1400" b="0" dirty="0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NewVector3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altLang="zh-CN" sz="1400" b="0" dirty="0">
                <a:solidFill>
                  <a:srgbClr val="D19A66"/>
                </a:solidFill>
                <a:effectLst/>
                <a:latin typeface="Fira Code" panose="020B0809050000020004" pitchFamily="49" charset="0"/>
              </a:rPr>
              <a:t>0.0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, 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-</a:t>
            </a:r>
            <a:r>
              <a:rPr lang="en-US" altLang="zh-CN" sz="1400" b="0" dirty="0">
                <a:solidFill>
                  <a:srgbClr val="D19A66"/>
                </a:solidFill>
                <a:effectLst/>
                <a:latin typeface="Fira Code" panose="020B0809050000020004" pitchFamily="49" charset="0"/>
              </a:rPr>
              <a:t>100.5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, 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-</a:t>
            </a:r>
            <a:r>
              <a:rPr lang="en-US" altLang="zh-CN" sz="1400" b="0" dirty="0">
                <a:solidFill>
                  <a:srgbClr val="D19A66"/>
                </a:solidFill>
                <a:effectLst/>
                <a:latin typeface="Fira Code" panose="020B0809050000020004" pitchFamily="49" charset="0"/>
              </a:rPr>
              <a:t>1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), </a:t>
            </a:r>
            <a:r>
              <a:rPr lang="en-US" altLang="zh-CN" sz="1400" b="0" dirty="0">
                <a:solidFill>
                  <a:srgbClr val="D19A66"/>
                </a:solidFill>
                <a:effectLst/>
                <a:latin typeface="Fira Code" panose="020B0809050000020004" pitchFamily="49" charset="0"/>
              </a:rPr>
              <a:t>100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))</a:t>
            </a:r>
          </a:p>
          <a:p>
            <a:b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</a:b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for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E06C75"/>
                </a:solidFill>
                <a:effectLst/>
                <a:latin typeface="Fira Code" panose="020B0809050000020004" pitchFamily="49" charset="0"/>
              </a:rPr>
              <a:t>j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E5C07B"/>
                </a:solidFill>
                <a:effectLst/>
                <a:latin typeface="Fira Code" panose="020B0809050000020004" pitchFamily="49" charset="0"/>
              </a:rPr>
              <a:t>:=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D19A66"/>
                </a:solidFill>
                <a:effectLst/>
                <a:latin typeface="Fira Code" panose="020B0809050000020004" pitchFamily="49" charset="0"/>
              </a:rPr>
              <a:t>0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; j </a:t>
            </a:r>
            <a:r>
              <a:rPr lang="en-US" altLang="zh-CN" sz="1400" b="0" dirty="0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&lt;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h; 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j</a:t>
            </a:r>
            <a:r>
              <a:rPr lang="en-US" altLang="zh-CN" sz="1400" b="0" dirty="0" err="1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++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{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    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for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 err="1">
                <a:solidFill>
                  <a:srgbClr val="E06C75"/>
                </a:solidFill>
                <a:effectLst/>
                <a:latin typeface="Fira Code" panose="020B0809050000020004" pitchFamily="49" charset="0"/>
              </a:rPr>
              <a:t>i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E5C07B"/>
                </a:solidFill>
                <a:effectLst/>
                <a:latin typeface="Fira Code" panose="020B0809050000020004" pitchFamily="49" charset="0"/>
              </a:rPr>
              <a:t>:=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D19A66"/>
                </a:solidFill>
                <a:effectLst/>
                <a:latin typeface="Fira Code" panose="020B0809050000020004" pitchFamily="49" charset="0"/>
              </a:rPr>
              <a:t>0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; 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i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&lt;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w; 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i</a:t>
            </a:r>
            <a:r>
              <a:rPr lang="en-US" altLang="zh-CN" sz="1400" b="0" dirty="0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++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{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        </a:t>
            </a:r>
            <a:r>
              <a:rPr lang="en-US" altLang="zh-CN" sz="1400" b="0" dirty="0">
                <a:solidFill>
                  <a:srgbClr val="E06C75"/>
                </a:solidFill>
                <a:effectLst/>
                <a:latin typeface="Fira Code" panose="020B0809050000020004" pitchFamily="49" charset="0"/>
              </a:rPr>
              <a:t>......</a:t>
            </a:r>
            <a:endParaRPr lang="en-US" altLang="zh-CN" sz="1400" b="0" dirty="0">
              <a:solidFill>
                <a:srgbClr val="ABB2BF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        </a:t>
            </a:r>
            <a:r>
              <a:rPr lang="en-US" altLang="zh-CN" sz="1400" b="0" dirty="0">
                <a:solidFill>
                  <a:srgbClr val="E06C75"/>
                </a:solidFill>
                <a:effectLst/>
                <a:latin typeface="Fira Code" panose="020B0809050000020004" pitchFamily="49" charset="0"/>
              </a:rPr>
              <a:t>color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E5C07B"/>
                </a:solidFill>
                <a:effectLst/>
                <a:latin typeface="Fira Code" panose="020B0809050000020004" pitchFamily="49" charset="0"/>
              </a:rPr>
              <a:t>:=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 err="1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RayColor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(r, world)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        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img.</a:t>
            </a:r>
            <a:r>
              <a:rPr lang="en-US" altLang="zh-CN" sz="1400" b="0" dirty="0" err="1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SetRGB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i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, h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-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j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-</a:t>
            </a:r>
            <a:r>
              <a:rPr lang="en-US" altLang="zh-CN" sz="1400" b="0" dirty="0">
                <a:solidFill>
                  <a:srgbClr val="D19A66"/>
                </a:solidFill>
                <a:effectLst/>
                <a:latin typeface="Fira Code" panose="020B0809050000020004" pitchFamily="49" charset="0"/>
              </a:rPr>
              <a:t>1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, color)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    }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}</a:t>
            </a:r>
          </a:p>
          <a:p>
            <a:b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</a:b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img.</a:t>
            </a:r>
            <a:r>
              <a:rPr lang="en-US" altLang="zh-CN" sz="1400" b="0" dirty="0" err="1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SavePNG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altLang="zh-CN" sz="1400" b="0" dirty="0">
                <a:solidFill>
                  <a:srgbClr val="98C379"/>
                </a:solidFill>
                <a:effectLst/>
                <a:latin typeface="Fira Code" panose="020B0809050000020004" pitchFamily="49" charset="0"/>
              </a:rPr>
              <a:t>"result.png"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)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}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2F0DF7A-8FA4-4833-9CCB-693D831940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8299" y="4193722"/>
            <a:ext cx="3357344" cy="1678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45176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5789618-6D11-4BC5-A1D1-CF88472C3F19}"/>
              </a:ext>
            </a:extLst>
          </p:cNvPr>
          <p:cNvSpPr txBox="1">
            <a:spLocks/>
          </p:cNvSpPr>
          <p:nvPr/>
        </p:nvSpPr>
        <p:spPr>
          <a:xfrm>
            <a:off x="390195" y="287799"/>
            <a:ext cx="8732033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</a:rPr>
              <a:t>Anti-aliasing</a:t>
            </a:r>
          </a:p>
        </p:txBody>
      </p:sp>
      <p:sp>
        <p:nvSpPr>
          <p:cNvPr id="21" name="标题 1">
            <a:extLst>
              <a:ext uri="{FF2B5EF4-FFF2-40B4-BE49-F238E27FC236}">
                <a16:creationId xmlns:a16="http://schemas.microsoft.com/office/drawing/2014/main" id="{F5EB3A12-BDEA-4123-8D7F-7518F0210B75}"/>
              </a:ext>
            </a:extLst>
          </p:cNvPr>
          <p:cNvSpPr txBox="1"/>
          <p:nvPr/>
        </p:nvSpPr>
        <p:spPr>
          <a:xfrm>
            <a:off x="832855" y="6147406"/>
            <a:ext cx="3323965" cy="3227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6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  <a:sym typeface="+mn-lt"/>
              </a:rPr>
              <a:t>2020</a:t>
            </a:r>
            <a:r>
              <a:rPr lang="zh-CN" altLang="en-US" sz="16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  <a:sym typeface="+mn-lt"/>
              </a:rPr>
              <a:t> </a:t>
            </a:r>
            <a:r>
              <a:rPr lang="en-US" altLang="zh-CN" sz="16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  <a:sym typeface="+mn-lt"/>
              </a:rPr>
              <a:t>TJMSC</a:t>
            </a:r>
            <a:r>
              <a:rPr lang="zh-CN" altLang="en-US" sz="16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  <a:sym typeface="+mn-lt"/>
              </a:rPr>
              <a:t> </a:t>
            </a:r>
            <a:r>
              <a:rPr lang="en-US" altLang="zh-CN" sz="16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  <a:sym typeface="+mn-lt"/>
              </a:rPr>
              <a:t>Tech.</a:t>
            </a:r>
            <a:r>
              <a:rPr lang="zh-CN" altLang="en-US" sz="16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  <a:sym typeface="+mn-lt"/>
              </a:rPr>
              <a:t> </a:t>
            </a:r>
            <a:r>
              <a:rPr lang="en-US" altLang="zh-CN" sz="16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  <a:sym typeface="+mn-lt"/>
              </a:rPr>
              <a:t>Courses</a:t>
            </a:r>
            <a:endParaRPr lang="zh-CN" altLang="en-US" sz="1600" dirty="0">
              <a:solidFill>
                <a:schemeClr val="bg2"/>
              </a:solidFill>
              <a:latin typeface="DengXian" charset="0"/>
              <a:ea typeface="DengXian" charset="0"/>
              <a:cs typeface="DengXian" charset="0"/>
              <a:sym typeface="+mn-lt"/>
            </a:endParaRPr>
          </a:p>
        </p:txBody>
      </p:sp>
      <p:sp>
        <p:nvSpPr>
          <p:cNvPr id="22" name="标题 1">
            <a:extLst>
              <a:ext uri="{FF2B5EF4-FFF2-40B4-BE49-F238E27FC236}">
                <a16:creationId xmlns:a16="http://schemas.microsoft.com/office/drawing/2014/main" id="{BF8CD409-D2F6-4209-9982-B8AA55F4B931}"/>
              </a:ext>
            </a:extLst>
          </p:cNvPr>
          <p:cNvSpPr txBox="1"/>
          <p:nvPr/>
        </p:nvSpPr>
        <p:spPr>
          <a:xfrm>
            <a:off x="832855" y="6466785"/>
            <a:ext cx="4019097" cy="3357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  <a:sym typeface="+mn-lt"/>
              </a:rPr>
              <a:t>Raytracing In One Weekend</a:t>
            </a:r>
            <a:endParaRPr lang="zh-CN" altLang="en-US" sz="2400" dirty="0">
              <a:solidFill>
                <a:schemeClr val="bg2"/>
              </a:solidFill>
              <a:latin typeface="DengXian" charset="0"/>
              <a:ea typeface="DengXian" charset="0"/>
              <a:cs typeface="DengXian" charset="0"/>
              <a:sym typeface="+mn-lt"/>
            </a:endParaRPr>
          </a:p>
        </p:txBody>
      </p:sp>
      <p:cxnSp>
        <p:nvCxnSpPr>
          <p:cNvPr id="23" name="直接连接符 6">
            <a:extLst>
              <a:ext uri="{FF2B5EF4-FFF2-40B4-BE49-F238E27FC236}">
                <a16:creationId xmlns:a16="http://schemas.microsoft.com/office/drawing/2014/main" id="{063841C9-2EE4-493F-9776-4C72D314B5C1}"/>
              </a:ext>
            </a:extLst>
          </p:cNvPr>
          <p:cNvCxnSpPr>
            <a:cxnSpLocks/>
          </p:cNvCxnSpPr>
          <p:nvPr/>
        </p:nvCxnSpPr>
        <p:spPr>
          <a:xfrm flipV="1">
            <a:off x="832855" y="6437289"/>
            <a:ext cx="3829001" cy="1111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4" name="组合 1">
            <a:extLst>
              <a:ext uri="{FF2B5EF4-FFF2-40B4-BE49-F238E27FC236}">
                <a16:creationId xmlns:a16="http://schemas.microsoft.com/office/drawing/2014/main" id="{162F5480-D0FD-4159-990E-C8BE2A267D4F}"/>
              </a:ext>
            </a:extLst>
          </p:cNvPr>
          <p:cNvGrpSpPr/>
          <p:nvPr/>
        </p:nvGrpSpPr>
        <p:grpSpPr>
          <a:xfrm>
            <a:off x="94485" y="6161516"/>
            <a:ext cx="629511" cy="609648"/>
            <a:chOff x="2316219" y="2407725"/>
            <a:chExt cx="2018544" cy="2015004"/>
          </a:xfrm>
        </p:grpSpPr>
        <p:sp>
          <p:nvSpPr>
            <p:cNvPr id="25" name="矩形: 圆角 5">
              <a:extLst>
                <a:ext uri="{FF2B5EF4-FFF2-40B4-BE49-F238E27FC236}">
                  <a16:creationId xmlns:a16="http://schemas.microsoft.com/office/drawing/2014/main" id="{8F0F5BD2-8151-4F4B-9BEF-C3372CD9EBBF}"/>
                </a:ext>
              </a:extLst>
            </p:cNvPr>
            <p:cNvSpPr/>
            <p:nvPr/>
          </p:nvSpPr>
          <p:spPr>
            <a:xfrm>
              <a:off x="2319758" y="2407725"/>
              <a:ext cx="948205" cy="948205"/>
            </a:xfrm>
            <a:prstGeom prst="roundRect">
              <a:avLst>
                <a:gd name="adj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: 圆角 12">
              <a:extLst>
                <a:ext uri="{FF2B5EF4-FFF2-40B4-BE49-F238E27FC236}">
                  <a16:creationId xmlns:a16="http://schemas.microsoft.com/office/drawing/2014/main" id="{0EFC5F4E-CD97-4C81-8B75-78D8E1A00A60}"/>
                </a:ext>
              </a:extLst>
            </p:cNvPr>
            <p:cNvSpPr/>
            <p:nvPr/>
          </p:nvSpPr>
          <p:spPr>
            <a:xfrm>
              <a:off x="3386558" y="2407725"/>
              <a:ext cx="948205" cy="948205"/>
            </a:xfrm>
            <a:prstGeom prst="roundRect">
              <a:avLst>
                <a:gd name="adj" fmla="val 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7" name="矩形: 圆角 14">
              <a:extLst>
                <a:ext uri="{FF2B5EF4-FFF2-40B4-BE49-F238E27FC236}">
                  <a16:creationId xmlns:a16="http://schemas.microsoft.com/office/drawing/2014/main" id="{6F0DE636-560C-4549-827A-DD5731F9A0AD}"/>
                </a:ext>
              </a:extLst>
            </p:cNvPr>
            <p:cNvSpPr/>
            <p:nvPr/>
          </p:nvSpPr>
          <p:spPr>
            <a:xfrm>
              <a:off x="3386556" y="3474524"/>
              <a:ext cx="948205" cy="948205"/>
            </a:xfrm>
            <a:prstGeom prst="roundRect">
              <a:avLst>
                <a:gd name="adj" fmla="val 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矩形: 圆角 15">
              <a:extLst>
                <a:ext uri="{FF2B5EF4-FFF2-40B4-BE49-F238E27FC236}">
                  <a16:creationId xmlns:a16="http://schemas.microsoft.com/office/drawing/2014/main" id="{2FD925D8-241D-4710-975D-7FF0F1BBDC50}"/>
                </a:ext>
              </a:extLst>
            </p:cNvPr>
            <p:cNvSpPr/>
            <p:nvPr/>
          </p:nvSpPr>
          <p:spPr>
            <a:xfrm>
              <a:off x="2316219" y="3474523"/>
              <a:ext cx="948205" cy="948205"/>
            </a:xfrm>
            <a:prstGeom prst="roundRect">
              <a:avLst>
                <a:gd name="adj" fmla="val 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6386" name="Picture 2">
            <a:extLst>
              <a:ext uri="{FF2B5EF4-FFF2-40B4-BE49-F238E27FC236}">
                <a16:creationId xmlns:a16="http://schemas.microsoft.com/office/drawing/2014/main" id="{C5C69D62-C05C-44EF-A31D-342EE95980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7438" y="3723139"/>
            <a:ext cx="3941804" cy="2714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7B37617-A3E3-49A2-BEE3-3A0A7C69DA7A}"/>
              </a:ext>
            </a:extLst>
          </p:cNvPr>
          <p:cNvSpPr txBox="1"/>
          <p:nvPr/>
        </p:nvSpPr>
        <p:spPr>
          <a:xfrm>
            <a:off x="188809" y="1328356"/>
            <a:ext cx="6096000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type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E5C07B"/>
                </a:solidFill>
                <a:effectLst/>
                <a:latin typeface="Fira Code" panose="020B0809050000020004" pitchFamily="49" charset="0"/>
              </a:rPr>
              <a:t>Camera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struct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{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Origin          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*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Vector3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LowerLeftCorner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*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Vector3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Horizontal      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*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Vector3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Vertical        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*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Vector3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u, v, w         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*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Vector3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lenRadius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   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float32</a:t>
            </a:r>
            <a:endParaRPr lang="en-US" altLang="zh-CN" sz="1400" b="0" dirty="0">
              <a:solidFill>
                <a:srgbClr val="ABB2BF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}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E25F9A3-FA9A-47BA-A33A-E537900A7F86}"/>
              </a:ext>
            </a:extLst>
          </p:cNvPr>
          <p:cNvSpPr txBox="1"/>
          <p:nvPr/>
        </p:nvSpPr>
        <p:spPr>
          <a:xfrm>
            <a:off x="4976462" y="1299946"/>
            <a:ext cx="60960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0" dirty="0" err="1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func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 err="1">
                <a:solidFill>
                  <a:srgbClr val="61AFEF"/>
                </a:solidFill>
                <a:effectLst/>
                <a:latin typeface="Fira Code" panose="020B0809050000020004" pitchFamily="49" charset="0"/>
              </a:rPr>
              <a:t>NewCamera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() 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*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Camera {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return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&amp;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Camera{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    </a:t>
            </a:r>
            <a:r>
              <a:rPr lang="en-US" altLang="zh-CN" sz="1400" b="0" dirty="0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NewVector3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altLang="zh-CN" sz="1400" b="0" dirty="0">
                <a:solidFill>
                  <a:srgbClr val="D19A66"/>
                </a:solidFill>
                <a:effectLst/>
                <a:latin typeface="Fira Code" panose="020B0809050000020004" pitchFamily="49" charset="0"/>
              </a:rPr>
              <a:t>0.0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, </a:t>
            </a:r>
            <a:r>
              <a:rPr lang="en-US" altLang="zh-CN" sz="1400" b="0" dirty="0">
                <a:solidFill>
                  <a:srgbClr val="D19A66"/>
                </a:solidFill>
                <a:effectLst/>
                <a:latin typeface="Fira Code" panose="020B0809050000020004" pitchFamily="49" charset="0"/>
              </a:rPr>
              <a:t>0.0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, </a:t>
            </a:r>
            <a:r>
              <a:rPr lang="en-US" altLang="zh-CN" sz="1400" b="0" dirty="0">
                <a:solidFill>
                  <a:srgbClr val="D19A66"/>
                </a:solidFill>
                <a:effectLst/>
                <a:latin typeface="Fira Code" panose="020B0809050000020004" pitchFamily="49" charset="0"/>
              </a:rPr>
              <a:t>0.0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),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    </a:t>
            </a:r>
            <a:r>
              <a:rPr lang="en-US" altLang="zh-CN" sz="1400" b="0" dirty="0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NewVector3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-</a:t>
            </a:r>
            <a:r>
              <a:rPr lang="en-US" altLang="zh-CN" sz="1400" b="0" dirty="0">
                <a:solidFill>
                  <a:srgbClr val="D19A66"/>
                </a:solidFill>
                <a:effectLst/>
                <a:latin typeface="Fira Code" panose="020B0809050000020004" pitchFamily="49" charset="0"/>
              </a:rPr>
              <a:t>2.0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, 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-</a:t>
            </a:r>
            <a:r>
              <a:rPr lang="en-US" altLang="zh-CN" sz="1400" b="0" dirty="0">
                <a:solidFill>
                  <a:srgbClr val="D19A66"/>
                </a:solidFill>
                <a:effectLst/>
                <a:latin typeface="Fira Code" panose="020B0809050000020004" pitchFamily="49" charset="0"/>
              </a:rPr>
              <a:t>1.0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, 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-</a:t>
            </a:r>
            <a:r>
              <a:rPr lang="en-US" altLang="zh-CN" sz="1400" b="0" dirty="0">
                <a:solidFill>
                  <a:srgbClr val="D19A66"/>
                </a:solidFill>
                <a:effectLst/>
                <a:latin typeface="Fira Code" panose="020B0809050000020004" pitchFamily="49" charset="0"/>
              </a:rPr>
              <a:t>1.0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),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    </a:t>
            </a:r>
            <a:r>
              <a:rPr lang="en-US" altLang="zh-CN" sz="1400" b="0" dirty="0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NewVector3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altLang="zh-CN" sz="1400" b="0" dirty="0">
                <a:solidFill>
                  <a:srgbClr val="D19A66"/>
                </a:solidFill>
                <a:effectLst/>
                <a:latin typeface="Fira Code" panose="020B0809050000020004" pitchFamily="49" charset="0"/>
              </a:rPr>
              <a:t>4.0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, </a:t>
            </a:r>
            <a:r>
              <a:rPr lang="en-US" altLang="zh-CN" sz="1400" b="0" dirty="0">
                <a:solidFill>
                  <a:srgbClr val="D19A66"/>
                </a:solidFill>
                <a:effectLst/>
                <a:latin typeface="Fira Code" panose="020B0809050000020004" pitchFamily="49" charset="0"/>
              </a:rPr>
              <a:t>0.0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, </a:t>
            </a:r>
            <a:r>
              <a:rPr lang="en-US" altLang="zh-CN" sz="1400" b="0" dirty="0">
                <a:solidFill>
                  <a:srgbClr val="D19A66"/>
                </a:solidFill>
                <a:effectLst/>
                <a:latin typeface="Fira Code" panose="020B0809050000020004" pitchFamily="49" charset="0"/>
              </a:rPr>
              <a:t>0.0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),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    </a:t>
            </a:r>
            <a:r>
              <a:rPr lang="en-US" altLang="zh-CN" sz="1400" b="0" dirty="0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NewVector3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altLang="zh-CN" sz="1400" b="0" dirty="0">
                <a:solidFill>
                  <a:srgbClr val="D19A66"/>
                </a:solidFill>
                <a:effectLst/>
                <a:latin typeface="Fira Code" panose="020B0809050000020004" pitchFamily="49" charset="0"/>
              </a:rPr>
              <a:t>0.0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, </a:t>
            </a:r>
            <a:r>
              <a:rPr lang="en-US" altLang="zh-CN" sz="1400" b="0" dirty="0">
                <a:solidFill>
                  <a:srgbClr val="D19A66"/>
                </a:solidFill>
                <a:effectLst/>
                <a:latin typeface="Fira Code" panose="020B0809050000020004" pitchFamily="49" charset="0"/>
              </a:rPr>
              <a:t>2.0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, </a:t>
            </a:r>
            <a:r>
              <a:rPr lang="en-US" altLang="zh-CN" sz="1400" b="0" dirty="0">
                <a:solidFill>
                  <a:srgbClr val="D19A66"/>
                </a:solidFill>
                <a:effectLst/>
                <a:latin typeface="Fira Code" panose="020B0809050000020004" pitchFamily="49" charset="0"/>
              </a:rPr>
              <a:t>0.0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),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    </a:t>
            </a:r>
            <a:r>
              <a:rPr lang="en-US" altLang="zh-CN" sz="1400" b="0" dirty="0">
                <a:solidFill>
                  <a:srgbClr val="D19A66"/>
                </a:solidFill>
                <a:effectLst/>
                <a:latin typeface="Fira Code" panose="020B0809050000020004" pitchFamily="49" charset="0"/>
              </a:rPr>
              <a:t>nil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, </a:t>
            </a:r>
            <a:r>
              <a:rPr lang="en-US" altLang="zh-CN" sz="1400" b="0" dirty="0">
                <a:solidFill>
                  <a:srgbClr val="D19A66"/>
                </a:solidFill>
                <a:effectLst/>
                <a:latin typeface="Fira Code" panose="020B0809050000020004" pitchFamily="49" charset="0"/>
              </a:rPr>
              <a:t>nil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, </a:t>
            </a:r>
            <a:r>
              <a:rPr lang="en-US" altLang="zh-CN" sz="1400" b="0" dirty="0">
                <a:solidFill>
                  <a:srgbClr val="D19A66"/>
                </a:solidFill>
                <a:effectLst/>
                <a:latin typeface="Fira Code" panose="020B0809050000020004" pitchFamily="49" charset="0"/>
              </a:rPr>
              <a:t>nil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, </a:t>
            </a:r>
            <a:r>
              <a:rPr lang="en-US" altLang="zh-CN" sz="1400" b="0" dirty="0">
                <a:solidFill>
                  <a:srgbClr val="D19A66"/>
                </a:solidFill>
                <a:effectLst/>
                <a:latin typeface="Fira Code" panose="020B0809050000020004" pitchFamily="49" charset="0"/>
              </a:rPr>
              <a:t>0.0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,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}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}</a:t>
            </a:r>
            <a:endParaRPr lang="zh-CN" altLang="en-US" sz="14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D78A3D4-0C8C-4260-999C-2EACFB92B8FA}"/>
              </a:ext>
            </a:extLst>
          </p:cNvPr>
          <p:cNvSpPr txBox="1"/>
          <p:nvPr/>
        </p:nvSpPr>
        <p:spPr>
          <a:xfrm>
            <a:off x="881742" y="3621154"/>
            <a:ext cx="6765471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0" dirty="0" err="1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func</a:t>
            </a:r>
            <a:r>
              <a:rPr lang="en-US" altLang="zh-CN" sz="18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(c </a:t>
            </a:r>
            <a:r>
              <a:rPr lang="en-US" altLang="zh-CN" sz="18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*</a:t>
            </a:r>
            <a:r>
              <a:rPr lang="en-US" altLang="zh-CN" sz="18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Camera) </a:t>
            </a:r>
            <a:r>
              <a:rPr lang="en-US" altLang="zh-CN" sz="1800" b="0" dirty="0" err="1">
                <a:solidFill>
                  <a:srgbClr val="61AFEF"/>
                </a:solidFill>
                <a:effectLst/>
                <a:latin typeface="Fira Code" panose="020B0809050000020004" pitchFamily="49" charset="0"/>
              </a:rPr>
              <a:t>GetRay</a:t>
            </a:r>
            <a:r>
              <a:rPr lang="en-US" altLang="zh-CN" sz="18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(u, v </a:t>
            </a:r>
            <a:r>
              <a:rPr lang="en-US" altLang="zh-CN" sz="18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float32</a:t>
            </a:r>
            <a:r>
              <a:rPr lang="en-US" altLang="zh-CN" sz="18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) </a:t>
            </a:r>
            <a:r>
              <a:rPr lang="en-US" altLang="zh-CN" sz="18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*</a:t>
            </a:r>
            <a:r>
              <a:rPr lang="en-US" altLang="zh-CN" sz="18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Ray {</a:t>
            </a:r>
          </a:p>
          <a:p>
            <a:r>
              <a:rPr lang="en-US" altLang="zh-CN" sz="18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altLang="zh-CN" sz="1800" b="0" dirty="0" err="1">
                <a:solidFill>
                  <a:srgbClr val="E06C75"/>
                </a:solidFill>
                <a:effectLst/>
                <a:latin typeface="Fira Code" panose="020B0809050000020004" pitchFamily="49" charset="0"/>
              </a:rPr>
              <a:t>dir</a:t>
            </a:r>
            <a:r>
              <a:rPr lang="en-US" altLang="zh-CN" sz="18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800" b="0" dirty="0">
                <a:solidFill>
                  <a:srgbClr val="E5C07B"/>
                </a:solidFill>
                <a:effectLst/>
                <a:latin typeface="Fira Code" panose="020B0809050000020004" pitchFamily="49" charset="0"/>
              </a:rPr>
              <a:t>:=</a:t>
            </a:r>
            <a:r>
              <a:rPr lang="en-US" altLang="zh-CN" sz="18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8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c.LowerLeftCorner.</a:t>
            </a:r>
            <a:r>
              <a:rPr lang="en-US" altLang="zh-CN" sz="1800" b="0" dirty="0" err="1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AddVec</a:t>
            </a:r>
            <a:r>
              <a:rPr lang="en-US" altLang="zh-CN" sz="18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altLang="zh-CN" sz="18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c.Horizontal.</a:t>
            </a:r>
            <a:r>
              <a:rPr lang="en-US" altLang="zh-CN" sz="1800" b="0" dirty="0" err="1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MulFVec</a:t>
            </a:r>
            <a:r>
              <a:rPr lang="en-US" altLang="zh-CN" sz="18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(u))</a:t>
            </a:r>
          </a:p>
          <a:p>
            <a:r>
              <a:rPr lang="en-US" altLang="zh-CN" sz="18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altLang="zh-CN" sz="18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dir.</a:t>
            </a:r>
            <a:r>
              <a:rPr lang="en-US" altLang="zh-CN" sz="1800" b="0" dirty="0" err="1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Add</a:t>
            </a:r>
            <a:r>
              <a:rPr lang="en-US" altLang="zh-CN" sz="18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altLang="zh-CN" sz="18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c.Vertical.</a:t>
            </a:r>
            <a:r>
              <a:rPr lang="en-US" altLang="zh-CN" sz="1800" b="0" dirty="0" err="1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MulFVec</a:t>
            </a:r>
            <a:r>
              <a:rPr lang="en-US" altLang="zh-CN" sz="18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(v))</a:t>
            </a:r>
          </a:p>
          <a:p>
            <a:r>
              <a:rPr lang="en-US" altLang="zh-CN" sz="18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altLang="zh-CN" sz="18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dir.</a:t>
            </a:r>
            <a:r>
              <a:rPr lang="en-US" altLang="zh-CN" sz="1800" b="0" dirty="0" err="1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Sub</a:t>
            </a:r>
            <a:r>
              <a:rPr lang="en-US" altLang="zh-CN" sz="18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altLang="zh-CN" sz="18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c.Origin</a:t>
            </a:r>
            <a:r>
              <a:rPr lang="en-US" altLang="zh-CN" sz="18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)</a:t>
            </a:r>
          </a:p>
          <a:p>
            <a:r>
              <a:rPr lang="en-US" altLang="zh-CN" sz="18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altLang="zh-CN" sz="18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return</a:t>
            </a:r>
            <a:r>
              <a:rPr lang="en-US" altLang="zh-CN" sz="18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800" b="0" dirty="0" err="1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NewRay</a:t>
            </a:r>
            <a:r>
              <a:rPr lang="en-US" altLang="zh-CN" sz="18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altLang="zh-CN" sz="18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c.Origin</a:t>
            </a:r>
            <a:r>
              <a:rPr lang="en-US" altLang="zh-CN" sz="18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, </a:t>
            </a:r>
            <a:r>
              <a:rPr lang="en-US" altLang="zh-CN" sz="18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dir</a:t>
            </a:r>
            <a:r>
              <a:rPr lang="en-US" altLang="zh-CN" sz="18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)</a:t>
            </a:r>
          </a:p>
          <a:p>
            <a:r>
              <a:rPr lang="en-US" altLang="zh-CN" sz="18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59393257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5789618-6D11-4BC5-A1D1-CF88472C3F19}"/>
              </a:ext>
            </a:extLst>
          </p:cNvPr>
          <p:cNvSpPr txBox="1">
            <a:spLocks/>
          </p:cNvSpPr>
          <p:nvPr/>
        </p:nvSpPr>
        <p:spPr>
          <a:xfrm>
            <a:off x="390195" y="287799"/>
            <a:ext cx="8732033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</a:rPr>
              <a:t>Anti-aliasing</a:t>
            </a:r>
          </a:p>
        </p:txBody>
      </p:sp>
      <p:sp>
        <p:nvSpPr>
          <p:cNvPr id="21" name="标题 1">
            <a:extLst>
              <a:ext uri="{FF2B5EF4-FFF2-40B4-BE49-F238E27FC236}">
                <a16:creationId xmlns:a16="http://schemas.microsoft.com/office/drawing/2014/main" id="{F5EB3A12-BDEA-4123-8D7F-7518F0210B75}"/>
              </a:ext>
            </a:extLst>
          </p:cNvPr>
          <p:cNvSpPr txBox="1"/>
          <p:nvPr/>
        </p:nvSpPr>
        <p:spPr>
          <a:xfrm>
            <a:off x="832855" y="6147406"/>
            <a:ext cx="3323965" cy="3227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6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  <a:sym typeface="+mn-lt"/>
              </a:rPr>
              <a:t>2020</a:t>
            </a:r>
            <a:r>
              <a:rPr lang="zh-CN" altLang="en-US" sz="16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  <a:sym typeface="+mn-lt"/>
              </a:rPr>
              <a:t> </a:t>
            </a:r>
            <a:r>
              <a:rPr lang="en-US" altLang="zh-CN" sz="16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  <a:sym typeface="+mn-lt"/>
              </a:rPr>
              <a:t>TJMSC</a:t>
            </a:r>
            <a:r>
              <a:rPr lang="zh-CN" altLang="en-US" sz="16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  <a:sym typeface="+mn-lt"/>
              </a:rPr>
              <a:t> </a:t>
            </a:r>
            <a:r>
              <a:rPr lang="en-US" altLang="zh-CN" sz="16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  <a:sym typeface="+mn-lt"/>
              </a:rPr>
              <a:t>Tech.</a:t>
            </a:r>
            <a:r>
              <a:rPr lang="zh-CN" altLang="en-US" sz="16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  <a:sym typeface="+mn-lt"/>
              </a:rPr>
              <a:t> </a:t>
            </a:r>
            <a:r>
              <a:rPr lang="en-US" altLang="zh-CN" sz="16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  <a:sym typeface="+mn-lt"/>
              </a:rPr>
              <a:t>Courses</a:t>
            </a:r>
            <a:endParaRPr lang="zh-CN" altLang="en-US" sz="1600" dirty="0">
              <a:solidFill>
                <a:schemeClr val="bg2"/>
              </a:solidFill>
              <a:latin typeface="DengXian" charset="0"/>
              <a:ea typeface="DengXian" charset="0"/>
              <a:cs typeface="DengXian" charset="0"/>
              <a:sym typeface="+mn-lt"/>
            </a:endParaRPr>
          </a:p>
        </p:txBody>
      </p:sp>
      <p:sp>
        <p:nvSpPr>
          <p:cNvPr id="22" name="标题 1">
            <a:extLst>
              <a:ext uri="{FF2B5EF4-FFF2-40B4-BE49-F238E27FC236}">
                <a16:creationId xmlns:a16="http://schemas.microsoft.com/office/drawing/2014/main" id="{BF8CD409-D2F6-4209-9982-B8AA55F4B931}"/>
              </a:ext>
            </a:extLst>
          </p:cNvPr>
          <p:cNvSpPr txBox="1"/>
          <p:nvPr/>
        </p:nvSpPr>
        <p:spPr>
          <a:xfrm>
            <a:off x="832855" y="6466785"/>
            <a:ext cx="4019097" cy="3357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  <a:sym typeface="+mn-lt"/>
              </a:rPr>
              <a:t>Raytracing In One Weekend</a:t>
            </a:r>
            <a:endParaRPr lang="zh-CN" altLang="en-US" sz="2400" dirty="0">
              <a:solidFill>
                <a:schemeClr val="bg2"/>
              </a:solidFill>
              <a:latin typeface="DengXian" charset="0"/>
              <a:ea typeface="DengXian" charset="0"/>
              <a:cs typeface="DengXian" charset="0"/>
              <a:sym typeface="+mn-lt"/>
            </a:endParaRPr>
          </a:p>
        </p:txBody>
      </p:sp>
      <p:cxnSp>
        <p:nvCxnSpPr>
          <p:cNvPr id="23" name="直接连接符 6">
            <a:extLst>
              <a:ext uri="{FF2B5EF4-FFF2-40B4-BE49-F238E27FC236}">
                <a16:creationId xmlns:a16="http://schemas.microsoft.com/office/drawing/2014/main" id="{063841C9-2EE4-493F-9776-4C72D314B5C1}"/>
              </a:ext>
            </a:extLst>
          </p:cNvPr>
          <p:cNvCxnSpPr>
            <a:cxnSpLocks/>
          </p:cNvCxnSpPr>
          <p:nvPr/>
        </p:nvCxnSpPr>
        <p:spPr>
          <a:xfrm flipV="1">
            <a:off x="832855" y="6437289"/>
            <a:ext cx="3829001" cy="1111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4" name="组合 1">
            <a:extLst>
              <a:ext uri="{FF2B5EF4-FFF2-40B4-BE49-F238E27FC236}">
                <a16:creationId xmlns:a16="http://schemas.microsoft.com/office/drawing/2014/main" id="{162F5480-D0FD-4159-990E-C8BE2A267D4F}"/>
              </a:ext>
            </a:extLst>
          </p:cNvPr>
          <p:cNvGrpSpPr/>
          <p:nvPr/>
        </p:nvGrpSpPr>
        <p:grpSpPr>
          <a:xfrm>
            <a:off x="94485" y="6161516"/>
            <a:ext cx="629511" cy="609648"/>
            <a:chOff x="2316219" y="2407725"/>
            <a:chExt cx="2018544" cy="2015004"/>
          </a:xfrm>
        </p:grpSpPr>
        <p:sp>
          <p:nvSpPr>
            <p:cNvPr id="25" name="矩形: 圆角 5">
              <a:extLst>
                <a:ext uri="{FF2B5EF4-FFF2-40B4-BE49-F238E27FC236}">
                  <a16:creationId xmlns:a16="http://schemas.microsoft.com/office/drawing/2014/main" id="{8F0F5BD2-8151-4F4B-9BEF-C3372CD9EBBF}"/>
                </a:ext>
              </a:extLst>
            </p:cNvPr>
            <p:cNvSpPr/>
            <p:nvPr/>
          </p:nvSpPr>
          <p:spPr>
            <a:xfrm>
              <a:off x="2319758" y="2407725"/>
              <a:ext cx="948205" cy="948205"/>
            </a:xfrm>
            <a:prstGeom prst="roundRect">
              <a:avLst>
                <a:gd name="adj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: 圆角 12">
              <a:extLst>
                <a:ext uri="{FF2B5EF4-FFF2-40B4-BE49-F238E27FC236}">
                  <a16:creationId xmlns:a16="http://schemas.microsoft.com/office/drawing/2014/main" id="{0EFC5F4E-CD97-4C81-8B75-78D8E1A00A60}"/>
                </a:ext>
              </a:extLst>
            </p:cNvPr>
            <p:cNvSpPr/>
            <p:nvPr/>
          </p:nvSpPr>
          <p:spPr>
            <a:xfrm>
              <a:off x="3386558" y="2407725"/>
              <a:ext cx="948205" cy="948205"/>
            </a:xfrm>
            <a:prstGeom prst="roundRect">
              <a:avLst>
                <a:gd name="adj" fmla="val 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7" name="矩形: 圆角 14">
              <a:extLst>
                <a:ext uri="{FF2B5EF4-FFF2-40B4-BE49-F238E27FC236}">
                  <a16:creationId xmlns:a16="http://schemas.microsoft.com/office/drawing/2014/main" id="{6F0DE636-560C-4549-827A-DD5731F9A0AD}"/>
                </a:ext>
              </a:extLst>
            </p:cNvPr>
            <p:cNvSpPr/>
            <p:nvPr/>
          </p:nvSpPr>
          <p:spPr>
            <a:xfrm>
              <a:off x="3386556" y="3474524"/>
              <a:ext cx="948205" cy="948205"/>
            </a:xfrm>
            <a:prstGeom prst="roundRect">
              <a:avLst>
                <a:gd name="adj" fmla="val 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矩形: 圆角 15">
              <a:extLst>
                <a:ext uri="{FF2B5EF4-FFF2-40B4-BE49-F238E27FC236}">
                  <a16:creationId xmlns:a16="http://schemas.microsoft.com/office/drawing/2014/main" id="{2FD925D8-241D-4710-975D-7FF0F1BBDC50}"/>
                </a:ext>
              </a:extLst>
            </p:cNvPr>
            <p:cNvSpPr/>
            <p:nvPr/>
          </p:nvSpPr>
          <p:spPr>
            <a:xfrm>
              <a:off x="2316219" y="3474523"/>
              <a:ext cx="948205" cy="948205"/>
            </a:xfrm>
            <a:prstGeom prst="roundRect">
              <a:avLst>
                <a:gd name="adj" fmla="val 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942750A6-DE8C-4CD0-87FD-4514DFE961FE}"/>
              </a:ext>
            </a:extLst>
          </p:cNvPr>
          <p:cNvSpPr txBox="1"/>
          <p:nvPr/>
        </p:nvSpPr>
        <p:spPr>
          <a:xfrm>
            <a:off x="576139" y="1410637"/>
            <a:ext cx="8997043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0" dirty="0" err="1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func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61AFEF"/>
                </a:solidFill>
                <a:effectLst/>
                <a:latin typeface="Fira Code" panose="020B0809050000020004" pitchFamily="49" charset="0"/>
              </a:rPr>
              <a:t>main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() {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altLang="zh-CN" sz="1400" b="0" dirty="0" err="1">
                <a:solidFill>
                  <a:srgbClr val="E06C75"/>
                </a:solidFill>
                <a:effectLst/>
                <a:latin typeface="Fira Code" panose="020B0809050000020004" pitchFamily="49" charset="0"/>
              </a:rPr>
              <a:t>img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E5C07B"/>
                </a:solidFill>
                <a:effectLst/>
                <a:latin typeface="Fira Code" panose="020B0809050000020004" pitchFamily="49" charset="0"/>
              </a:rPr>
              <a:t>:=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utils.</a:t>
            </a:r>
            <a:r>
              <a:rPr lang="en-US" altLang="zh-CN" sz="1400" b="0" dirty="0" err="1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NewRGBA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(w, h)</a:t>
            </a:r>
          </a:p>
          <a:p>
            <a:b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</a:b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altLang="zh-CN" sz="1400" b="0" dirty="0">
                <a:solidFill>
                  <a:srgbClr val="E06C75"/>
                </a:solidFill>
                <a:effectLst/>
                <a:latin typeface="Fira Code" panose="020B0809050000020004" pitchFamily="49" charset="0"/>
              </a:rPr>
              <a:t>cam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E5C07B"/>
                </a:solidFill>
                <a:effectLst/>
                <a:latin typeface="Fira Code" panose="020B0809050000020004" pitchFamily="49" charset="0"/>
              </a:rPr>
              <a:t>:=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utils.</a:t>
            </a:r>
            <a:r>
              <a:rPr lang="en-US" altLang="zh-CN" sz="1400" b="0" dirty="0" err="1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NewCamera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()</a:t>
            </a:r>
          </a:p>
          <a:p>
            <a:b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</a:b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altLang="zh-CN" sz="1400" b="0" dirty="0">
                <a:solidFill>
                  <a:srgbClr val="E06C75"/>
                </a:solidFill>
                <a:effectLst/>
                <a:latin typeface="Fira Code" panose="020B0809050000020004" pitchFamily="49" charset="0"/>
              </a:rPr>
              <a:t>......</a:t>
            </a:r>
            <a:endParaRPr lang="en-US" altLang="zh-CN" sz="1400" b="0" dirty="0">
              <a:solidFill>
                <a:srgbClr val="ABB2BF"/>
              </a:solidFill>
              <a:effectLst/>
              <a:latin typeface="Fira Code" panose="020B0809050000020004" pitchFamily="49" charset="0"/>
            </a:endParaRPr>
          </a:p>
          <a:p>
            <a:b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</a:b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for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E06C75"/>
                </a:solidFill>
                <a:effectLst/>
                <a:latin typeface="Fira Code" panose="020B0809050000020004" pitchFamily="49" charset="0"/>
              </a:rPr>
              <a:t>j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E5C07B"/>
                </a:solidFill>
                <a:effectLst/>
                <a:latin typeface="Fira Code" panose="020B0809050000020004" pitchFamily="49" charset="0"/>
              </a:rPr>
              <a:t>:=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D19A66"/>
                </a:solidFill>
                <a:effectLst/>
                <a:latin typeface="Fira Code" panose="020B0809050000020004" pitchFamily="49" charset="0"/>
              </a:rPr>
              <a:t>0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; j </a:t>
            </a:r>
            <a:r>
              <a:rPr lang="en-US" altLang="zh-CN" sz="1400" b="0" dirty="0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&lt;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h; 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j</a:t>
            </a:r>
            <a:r>
              <a:rPr lang="en-US" altLang="zh-CN" sz="1400" b="0" dirty="0" err="1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++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{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    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for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 err="1">
                <a:solidFill>
                  <a:srgbClr val="E06C75"/>
                </a:solidFill>
                <a:effectLst/>
                <a:latin typeface="Fira Code" panose="020B0809050000020004" pitchFamily="49" charset="0"/>
              </a:rPr>
              <a:t>i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E5C07B"/>
                </a:solidFill>
                <a:effectLst/>
                <a:latin typeface="Fira Code" panose="020B0809050000020004" pitchFamily="49" charset="0"/>
              </a:rPr>
              <a:t>:=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D19A66"/>
                </a:solidFill>
                <a:effectLst/>
                <a:latin typeface="Fira Code" panose="020B0809050000020004" pitchFamily="49" charset="0"/>
              </a:rPr>
              <a:t>0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; 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i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&lt;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w; 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i</a:t>
            </a:r>
            <a:r>
              <a:rPr lang="en-US" altLang="zh-CN" sz="1400" b="0" dirty="0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++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{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        </a:t>
            </a:r>
            <a:r>
              <a:rPr lang="en-US" altLang="zh-CN" sz="1400" b="0" dirty="0">
                <a:solidFill>
                  <a:srgbClr val="E06C75"/>
                </a:solidFill>
                <a:effectLst/>
                <a:latin typeface="Fira Code" panose="020B0809050000020004" pitchFamily="49" charset="0"/>
              </a:rPr>
              <a:t>color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E5C07B"/>
                </a:solidFill>
                <a:effectLst/>
                <a:latin typeface="Fira Code" panose="020B0809050000020004" pitchFamily="49" charset="0"/>
              </a:rPr>
              <a:t>:=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utils.</a:t>
            </a:r>
            <a:r>
              <a:rPr lang="en-US" altLang="zh-CN" sz="1400" b="0" dirty="0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NewVector3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altLang="zh-CN" sz="1400" b="0" dirty="0">
                <a:solidFill>
                  <a:srgbClr val="D19A66"/>
                </a:solidFill>
                <a:effectLst/>
                <a:latin typeface="Fira Code" panose="020B0809050000020004" pitchFamily="49" charset="0"/>
              </a:rPr>
              <a:t>0.0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, </a:t>
            </a:r>
            <a:r>
              <a:rPr lang="en-US" altLang="zh-CN" sz="1400" b="0" dirty="0">
                <a:solidFill>
                  <a:srgbClr val="D19A66"/>
                </a:solidFill>
                <a:effectLst/>
                <a:latin typeface="Fira Code" panose="020B0809050000020004" pitchFamily="49" charset="0"/>
              </a:rPr>
              <a:t>0.0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, </a:t>
            </a:r>
            <a:r>
              <a:rPr lang="en-US" altLang="zh-CN" sz="1400" b="0" dirty="0">
                <a:solidFill>
                  <a:srgbClr val="D19A66"/>
                </a:solidFill>
                <a:effectLst/>
                <a:latin typeface="Fira Code" panose="020B0809050000020004" pitchFamily="49" charset="0"/>
              </a:rPr>
              <a:t>0.0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)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        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for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E06C75"/>
                </a:solidFill>
                <a:effectLst/>
                <a:latin typeface="Fira Code" panose="020B0809050000020004" pitchFamily="49" charset="0"/>
              </a:rPr>
              <a:t>k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E5C07B"/>
                </a:solidFill>
                <a:effectLst/>
                <a:latin typeface="Fira Code" panose="020B0809050000020004" pitchFamily="49" charset="0"/>
              </a:rPr>
              <a:t>:=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D19A66"/>
                </a:solidFill>
                <a:effectLst/>
                <a:latin typeface="Fira Code" panose="020B0809050000020004" pitchFamily="49" charset="0"/>
              </a:rPr>
              <a:t>0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; k </a:t>
            </a:r>
            <a:r>
              <a:rPr lang="en-US" altLang="zh-CN" sz="1400" b="0" dirty="0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&lt;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samplesPerPixel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; k</a:t>
            </a:r>
            <a:r>
              <a:rPr lang="en-US" altLang="zh-CN" sz="1400" b="0" dirty="0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++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{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            </a:t>
            </a:r>
            <a:r>
              <a:rPr lang="en-US" altLang="zh-CN" sz="1400" b="0" dirty="0">
                <a:solidFill>
                  <a:srgbClr val="E06C75"/>
                </a:solidFill>
                <a:effectLst/>
                <a:latin typeface="Fira Code" panose="020B0809050000020004" pitchFamily="49" charset="0"/>
              </a:rPr>
              <a:t>u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E5C07B"/>
                </a:solidFill>
                <a:effectLst/>
                <a:latin typeface="Fira Code" panose="020B0809050000020004" pitchFamily="49" charset="0"/>
              </a:rPr>
              <a:t>:=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(</a:t>
            </a:r>
            <a:r>
              <a:rPr lang="en-US" altLang="zh-CN" sz="1400" b="0" dirty="0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float32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i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) 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+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utils.</a:t>
            </a:r>
            <a:r>
              <a:rPr lang="en-US" altLang="zh-CN" sz="1400" b="0" dirty="0" err="1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Randf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()) 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/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float32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(w)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            </a:t>
            </a:r>
            <a:r>
              <a:rPr lang="en-US" altLang="zh-CN" sz="1400" b="0" dirty="0">
                <a:solidFill>
                  <a:srgbClr val="E06C75"/>
                </a:solidFill>
                <a:effectLst/>
                <a:latin typeface="Fira Code" panose="020B0809050000020004" pitchFamily="49" charset="0"/>
              </a:rPr>
              <a:t>v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E5C07B"/>
                </a:solidFill>
                <a:effectLst/>
                <a:latin typeface="Fira Code" panose="020B0809050000020004" pitchFamily="49" charset="0"/>
              </a:rPr>
              <a:t>:=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(</a:t>
            </a:r>
            <a:r>
              <a:rPr lang="en-US" altLang="zh-CN" sz="1400" b="0" dirty="0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float32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(j) 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+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utils.</a:t>
            </a:r>
            <a:r>
              <a:rPr lang="en-US" altLang="zh-CN" sz="1400" b="0" dirty="0" err="1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Randf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()) 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/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float32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(h)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            </a:t>
            </a:r>
            <a:r>
              <a:rPr lang="en-US" altLang="zh-CN" sz="1400" b="0" dirty="0">
                <a:solidFill>
                  <a:srgbClr val="E06C75"/>
                </a:solidFill>
                <a:effectLst/>
                <a:latin typeface="Fira Code" panose="020B0809050000020004" pitchFamily="49" charset="0"/>
              </a:rPr>
              <a:t>r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E5C07B"/>
                </a:solidFill>
                <a:effectLst/>
                <a:latin typeface="Fira Code" panose="020B0809050000020004" pitchFamily="49" charset="0"/>
              </a:rPr>
              <a:t>:=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cam.</a:t>
            </a:r>
            <a:r>
              <a:rPr lang="en-US" altLang="zh-CN" sz="1400" b="0" dirty="0" err="1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GetRay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(u, v)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            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color.</a:t>
            </a:r>
            <a:r>
              <a:rPr lang="en-US" altLang="zh-CN" sz="1400" b="0" dirty="0" err="1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Add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altLang="zh-CN" sz="1400" b="0" dirty="0" err="1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RayColor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(r, world))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        }</a:t>
            </a:r>
          </a:p>
          <a:p>
            <a:b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</a:b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        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color.</a:t>
            </a:r>
            <a:r>
              <a:rPr lang="en-US" altLang="zh-CN" sz="1400" b="0" dirty="0" err="1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MulF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altLang="zh-CN" sz="1400" b="0" dirty="0">
                <a:solidFill>
                  <a:srgbClr val="D19A66"/>
                </a:solidFill>
                <a:effectLst/>
                <a:latin typeface="Fira Code" panose="020B0809050000020004" pitchFamily="49" charset="0"/>
              </a:rPr>
              <a:t>1.0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/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samplesPerPixel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)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        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img.</a:t>
            </a:r>
            <a:r>
              <a:rPr lang="en-US" altLang="zh-CN" sz="1400" b="0" dirty="0" err="1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SetRGB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i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, h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-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j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-</a:t>
            </a:r>
            <a:r>
              <a:rPr lang="en-US" altLang="zh-CN" sz="1400" b="0" dirty="0">
                <a:solidFill>
                  <a:srgbClr val="D19A66"/>
                </a:solidFill>
                <a:effectLst/>
                <a:latin typeface="Fira Code" panose="020B0809050000020004" pitchFamily="49" charset="0"/>
              </a:rPr>
              <a:t>1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, color)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    }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}</a:t>
            </a:r>
          </a:p>
          <a:p>
            <a:b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</a:b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img.</a:t>
            </a:r>
            <a:r>
              <a:rPr lang="en-US" altLang="zh-CN" sz="1400" b="0" dirty="0" err="1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SavePNG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altLang="zh-CN" sz="1400" b="0" dirty="0">
                <a:solidFill>
                  <a:srgbClr val="98C379"/>
                </a:solidFill>
                <a:effectLst/>
                <a:latin typeface="Fira Code" panose="020B0809050000020004" pitchFamily="49" charset="0"/>
              </a:rPr>
              <a:t>"result.png"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)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}</a:t>
            </a:r>
          </a:p>
        </p:txBody>
      </p:sp>
      <p:pic>
        <p:nvPicPr>
          <p:cNvPr id="5" name="Picture 4" descr="A picture containing shape&#10;&#10;Description automatically generated">
            <a:extLst>
              <a:ext uri="{FF2B5EF4-FFF2-40B4-BE49-F238E27FC236}">
                <a16:creationId xmlns:a16="http://schemas.microsoft.com/office/drawing/2014/main" id="{02064895-27B1-449A-B188-7ECA391954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5807" y="1559378"/>
            <a:ext cx="3837214" cy="191860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F9CED37-7C37-47DC-AD82-11496DA43A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5809" y="3768691"/>
            <a:ext cx="3837212" cy="1918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9106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 hidden="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534422" y="2806174"/>
            <a:ext cx="5710774" cy="109951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63623" y="1056508"/>
            <a:ext cx="7233954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</a:rPr>
              <a:t>Overview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</a:rPr>
              <a:t>Output a Image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</a:rPr>
              <a:t>The Vector3 Class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</a:rPr>
              <a:t>Rays, a Simple Camera, and Background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</a:rPr>
              <a:t>Adding a Sphere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</a:rPr>
              <a:t>Suface</a:t>
            </a:r>
            <a:r>
              <a:rPr lang="en-US" sz="28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</a:rPr>
              <a:t> </a:t>
            </a:r>
            <a:r>
              <a:rPr lang="en-US" sz="2800" dirty="0" err="1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</a:rPr>
              <a:t>Normals</a:t>
            </a:r>
            <a:r>
              <a:rPr lang="en-US" sz="28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</a:rPr>
              <a:t> and Multiple Objects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</a:rPr>
              <a:t>Anti-aliasing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CCFF29E5-3806-4734-A113-D2754EB508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7713" y="161019"/>
            <a:ext cx="2794706" cy="77625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874173E-79D6-4CB6-837B-DB2CC411F283}"/>
              </a:ext>
            </a:extLst>
          </p:cNvPr>
          <p:cNvSpPr txBox="1"/>
          <p:nvPr/>
        </p:nvSpPr>
        <p:spPr>
          <a:xfrm>
            <a:off x="7336972" y="3571260"/>
            <a:ext cx="485502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</a:rPr>
              <a:t>Diffuse Material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</a:rPr>
              <a:t>Metal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</a:rPr>
              <a:t>Dielectric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</a:rPr>
              <a:t>Positionable</a:t>
            </a:r>
            <a:r>
              <a:rPr lang="en-US" sz="28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</a:rPr>
              <a:t> Camera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</a:rPr>
              <a:t>Defocus Blur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</a:rPr>
              <a:t>Where Next?</a:t>
            </a:r>
          </a:p>
        </p:txBody>
      </p:sp>
      <p:sp>
        <p:nvSpPr>
          <p:cNvPr id="32" name="标题 1">
            <a:extLst>
              <a:ext uri="{FF2B5EF4-FFF2-40B4-BE49-F238E27FC236}">
                <a16:creationId xmlns:a16="http://schemas.microsoft.com/office/drawing/2014/main" id="{D205CBB0-AA2F-4387-BD36-EAD487BDCDB3}"/>
              </a:ext>
            </a:extLst>
          </p:cNvPr>
          <p:cNvSpPr txBox="1"/>
          <p:nvPr/>
        </p:nvSpPr>
        <p:spPr>
          <a:xfrm>
            <a:off x="832855" y="6147406"/>
            <a:ext cx="3323965" cy="3227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6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  <a:sym typeface="+mn-lt"/>
              </a:rPr>
              <a:t>2020</a:t>
            </a:r>
            <a:r>
              <a:rPr lang="zh-CN" altLang="en-US" sz="16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  <a:sym typeface="+mn-lt"/>
              </a:rPr>
              <a:t> </a:t>
            </a:r>
            <a:r>
              <a:rPr lang="en-US" altLang="zh-CN" sz="16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  <a:sym typeface="+mn-lt"/>
              </a:rPr>
              <a:t>TJMSC</a:t>
            </a:r>
            <a:r>
              <a:rPr lang="zh-CN" altLang="en-US" sz="16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  <a:sym typeface="+mn-lt"/>
              </a:rPr>
              <a:t> </a:t>
            </a:r>
            <a:r>
              <a:rPr lang="en-US" altLang="zh-CN" sz="16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  <a:sym typeface="+mn-lt"/>
              </a:rPr>
              <a:t>Tech.</a:t>
            </a:r>
            <a:r>
              <a:rPr lang="zh-CN" altLang="en-US" sz="16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  <a:sym typeface="+mn-lt"/>
              </a:rPr>
              <a:t> </a:t>
            </a:r>
            <a:r>
              <a:rPr lang="en-US" altLang="zh-CN" sz="16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  <a:sym typeface="+mn-lt"/>
              </a:rPr>
              <a:t>Courses</a:t>
            </a:r>
            <a:endParaRPr lang="zh-CN" altLang="en-US" sz="1600" dirty="0">
              <a:solidFill>
                <a:schemeClr val="bg2"/>
              </a:solidFill>
              <a:latin typeface="DengXian" charset="0"/>
              <a:ea typeface="DengXian" charset="0"/>
              <a:cs typeface="DengXian" charset="0"/>
              <a:sym typeface="+mn-lt"/>
            </a:endParaRPr>
          </a:p>
        </p:txBody>
      </p:sp>
      <p:sp>
        <p:nvSpPr>
          <p:cNvPr id="33" name="标题 1">
            <a:extLst>
              <a:ext uri="{FF2B5EF4-FFF2-40B4-BE49-F238E27FC236}">
                <a16:creationId xmlns:a16="http://schemas.microsoft.com/office/drawing/2014/main" id="{C35F6C2C-0B91-4133-ACE4-4D2AC07FC4FF}"/>
              </a:ext>
            </a:extLst>
          </p:cNvPr>
          <p:cNvSpPr txBox="1"/>
          <p:nvPr/>
        </p:nvSpPr>
        <p:spPr>
          <a:xfrm>
            <a:off x="832855" y="6466785"/>
            <a:ext cx="4019097" cy="3357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  <a:sym typeface="+mn-lt"/>
              </a:rPr>
              <a:t>Raytracing In One Weekend</a:t>
            </a:r>
            <a:endParaRPr lang="zh-CN" altLang="en-US" sz="2400" dirty="0">
              <a:solidFill>
                <a:schemeClr val="bg2"/>
              </a:solidFill>
              <a:latin typeface="DengXian" charset="0"/>
              <a:ea typeface="DengXian" charset="0"/>
              <a:cs typeface="DengXian" charset="0"/>
              <a:sym typeface="+mn-lt"/>
            </a:endParaRPr>
          </a:p>
        </p:txBody>
      </p:sp>
      <p:cxnSp>
        <p:nvCxnSpPr>
          <p:cNvPr id="34" name="直接连接符 6">
            <a:extLst>
              <a:ext uri="{FF2B5EF4-FFF2-40B4-BE49-F238E27FC236}">
                <a16:creationId xmlns:a16="http://schemas.microsoft.com/office/drawing/2014/main" id="{BFB07B18-6C62-4AEE-BB83-9A1FEEA44FA6}"/>
              </a:ext>
            </a:extLst>
          </p:cNvPr>
          <p:cNvCxnSpPr>
            <a:cxnSpLocks/>
          </p:cNvCxnSpPr>
          <p:nvPr/>
        </p:nvCxnSpPr>
        <p:spPr>
          <a:xfrm flipV="1">
            <a:off x="832855" y="6437289"/>
            <a:ext cx="3829001" cy="1111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5" name="组合 1">
            <a:extLst>
              <a:ext uri="{FF2B5EF4-FFF2-40B4-BE49-F238E27FC236}">
                <a16:creationId xmlns:a16="http://schemas.microsoft.com/office/drawing/2014/main" id="{6051C73E-E222-4D03-B937-99BBDA221B6B}"/>
              </a:ext>
            </a:extLst>
          </p:cNvPr>
          <p:cNvGrpSpPr/>
          <p:nvPr/>
        </p:nvGrpSpPr>
        <p:grpSpPr>
          <a:xfrm>
            <a:off x="94485" y="6161516"/>
            <a:ext cx="629511" cy="609648"/>
            <a:chOff x="2316219" y="2407725"/>
            <a:chExt cx="2018544" cy="2015004"/>
          </a:xfrm>
        </p:grpSpPr>
        <p:sp>
          <p:nvSpPr>
            <p:cNvPr id="36" name="矩形: 圆角 5">
              <a:extLst>
                <a:ext uri="{FF2B5EF4-FFF2-40B4-BE49-F238E27FC236}">
                  <a16:creationId xmlns:a16="http://schemas.microsoft.com/office/drawing/2014/main" id="{AFB79C30-17A2-4F96-BBDE-24874144CDF0}"/>
                </a:ext>
              </a:extLst>
            </p:cNvPr>
            <p:cNvSpPr/>
            <p:nvPr/>
          </p:nvSpPr>
          <p:spPr>
            <a:xfrm>
              <a:off x="2319758" y="2407725"/>
              <a:ext cx="948205" cy="948205"/>
            </a:xfrm>
            <a:prstGeom prst="roundRect">
              <a:avLst>
                <a:gd name="adj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2"/>
                </a:solidFill>
              </a:endParaRPr>
            </a:p>
          </p:txBody>
        </p:sp>
        <p:sp>
          <p:nvSpPr>
            <p:cNvPr id="37" name="矩形: 圆角 12">
              <a:extLst>
                <a:ext uri="{FF2B5EF4-FFF2-40B4-BE49-F238E27FC236}">
                  <a16:creationId xmlns:a16="http://schemas.microsoft.com/office/drawing/2014/main" id="{8A14003D-3BFA-49E0-809D-091438DD5A3C}"/>
                </a:ext>
              </a:extLst>
            </p:cNvPr>
            <p:cNvSpPr/>
            <p:nvPr/>
          </p:nvSpPr>
          <p:spPr>
            <a:xfrm>
              <a:off x="3386558" y="2407725"/>
              <a:ext cx="948205" cy="948205"/>
            </a:xfrm>
            <a:prstGeom prst="roundRect">
              <a:avLst>
                <a:gd name="adj" fmla="val 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2"/>
                </a:solidFill>
              </a:endParaRPr>
            </a:p>
          </p:txBody>
        </p:sp>
        <p:sp>
          <p:nvSpPr>
            <p:cNvPr id="38" name="矩形: 圆角 14">
              <a:extLst>
                <a:ext uri="{FF2B5EF4-FFF2-40B4-BE49-F238E27FC236}">
                  <a16:creationId xmlns:a16="http://schemas.microsoft.com/office/drawing/2014/main" id="{09A34B1C-27C0-4222-B23D-4FC9BBC322EE}"/>
                </a:ext>
              </a:extLst>
            </p:cNvPr>
            <p:cNvSpPr/>
            <p:nvPr/>
          </p:nvSpPr>
          <p:spPr>
            <a:xfrm>
              <a:off x="3386556" y="3474524"/>
              <a:ext cx="948205" cy="948205"/>
            </a:xfrm>
            <a:prstGeom prst="roundRect">
              <a:avLst>
                <a:gd name="adj" fmla="val 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2"/>
                </a:solidFill>
              </a:endParaRPr>
            </a:p>
          </p:txBody>
        </p:sp>
        <p:sp>
          <p:nvSpPr>
            <p:cNvPr id="39" name="矩形: 圆角 15">
              <a:extLst>
                <a:ext uri="{FF2B5EF4-FFF2-40B4-BE49-F238E27FC236}">
                  <a16:creationId xmlns:a16="http://schemas.microsoft.com/office/drawing/2014/main" id="{F7A8CCE2-78A2-4A8B-B04A-0FDC6433F8C0}"/>
                </a:ext>
              </a:extLst>
            </p:cNvPr>
            <p:cNvSpPr/>
            <p:nvPr/>
          </p:nvSpPr>
          <p:spPr>
            <a:xfrm>
              <a:off x="2316219" y="3474523"/>
              <a:ext cx="948205" cy="948205"/>
            </a:xfrm>
            <a:prstGeom prst="roundRect">
              <a:avLst>
                <a:gd name="adj" fmla="val 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0809591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5789618-6D11-4BC5-A1D1-CF88472C3F19}"/>
              </a:ext>
            </a:extLst>
          </p:cNvPr>
          <p:cNvSpPr txBox="1">
            <a:spLocks/>
          </p:cNvSpPr>
          <p:nvPr/>
        </p:nvSpPr>
        <p:spPr>
          <a:xfrm>
            <a:off x="390195" y="287799"/>
            <a:ext cx="8732033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</a:rPr>
              <a:t>Diffuse Material</a:t>
            </a:r>
          </a:p>
        </p:txBody>
      </p:sp>
      <p:sp>
        <p:nvSpPr>
          <p:cNvPr id="21" name="标题 1">
            <a:extLst>
              <a:ext uri="{FF2B5EF4-FFF2-40B4-BE49-F238E27FC236}">
                <a16:creationId xmlns:a16="http://schemas.microsoft.com/office/drawing/2014/main" id="{F5EB3A12-BDEA-4123-8D7F-7518F0210B75}"/>
              </a:ext>
            </a:extLst>
          </p:cNvPr>
          <p:cNvSpPr txBox="1"/>
          <p:nvPr/>
        </p:nvSpPr>
        <p:spPr>
          <a:xfrm>
            <a:off x="832855" y="6147406"/>
            <a:ext cx="3323965" cy="3227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6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  <a:sym typeface="+mn-lt"/>
              </a:rPr>
              <a:t>2020</a:t>
            </a:r>
            <a:r>
              <a:rPr lang="zh-CN" altLang="en-US" sz="16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  <a:sym typeface="+mn-lt"/>
              </a:rPr>
              <a:t> </a:t>
            </a:r>
            <a:r>
              <a:rPr lang="en-US" altLang="zh-CN" sz="16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  <a:sym typeface="+mn-lt"/>
              </a:rPr>
              <a:t>TJMSC</a:t>
            </a:r>
            <a:r>
              <a:rPr lang="zh-CN" altLang="en-US" sz="16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  <a:sym typeface="+mn-lt"/>
              </a:rPr>
              <a:t> </a:t>
            </a:r>
            <a:r>
              <a:rPr lang="en-US" altLang="zh-CN" sz="16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  <a:sym typeface="+mn-lt"/>
              </a:rPr>
              <a:t>Tech.</a:t>
            </a:r>
            <a:r>
              <a:rPr lang="zh-CN" altLang="en-US" sz="16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  <a:sym typeface="+mn-lt"/>
              </a:rPr>
              <a:t> </a:t>
            </a:r>
            <a:r>
              <a:rPr lang="en-US" altLang="zh-CN" sz="16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  <a:sym typeface="+mn-lt"/>
              </a:rPr>
              <a:t>Courses</a:t>
            </a:r>
            <a:endParaRPr lang="zh-CN" altLang="en-US" sz="1600" dirty="0">
              <a:solidFill>
                <a:schemeClr val="bg2"/>
              </a:solidFill>
              <a:latin typeface="DengXian" charset="0"/>
              <a:ea typeface="DengXian" charset="0"/>
              <a:cs typeface="DengXian" charset="0"/>
              <a:sym typeface="+mn-lt"/>
            </a:endParaRPr>
          </a:p>
        </p:txBody>
      </p:sp>
      <p:sp>
        <p:nvSpPr>
          <p:cNvPr id="22" name="标题 1">
            <a:extLst>
              <a:ext uri="{FF2B5EF4-FFF2-40B4-BE49-F238E27FC236}">
                <a16:creationId xmlns:a16="http://schemas.microsoft.com/office/drawing/2014/main" id="{BF8CD409-D2F6-4209-9982-B8AA55F4B931}"/>
              </a:ext>
            </a:extLst>
          </p:cNvPr>
          <p:cNvSpPr txBox="1"/>
          <p:nvPr/>
        </p:nvSpPr>
        <p:spPr>
          <a:xfrm>
            <a:off x="832855" y="6466785"/>
            <a:ext cx="4019097" cy="3357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  <a:sym typeface="+mn-lt"/>
              </a:rPr>
              <a:t>Raytracing In One Weekend</a:t>
            </a:r>
            <a:endParaRPr lang="zh-CN" altLang="en-US" sz="2400" dirty="0">
              <a:solidFill>
                <a:schemeClr val="bg2"/>
              </a:solidFill>
              <a:latin typeface="DengXian" charset="0"/>
              <a:ea typeface="DengXian" charset="0"/>
              <a:cs typeface="DengXian" charset="0"/>
              <a:sym typeface="+mn-lt"/>
            </a:endParaRPr>
          </a:p>
        </p:txBody>
      </p:sp>
      <p:cxnSp>
        <p:nvCxnSpPr>
          <p:cNvPr id="23" name="直接连接符 6">
            <a:extLst>
              <a:ext uri="{FF2B5EF4-FFF2-40B4-BE49-F238E27FC236}">
                <a16:creationId xmlns:a16="http://schemas.microsoft.com/office/drawing/2014/main" id="{063841C9-2EE4-493F-9776-4C72D314B5C1}"/>
              </a:ext>
            </a:extLst>
          </p:cNvPr>
          <p:cNvCxnSpPr>
            <a:cxnSpLocks/>
          </p:cNvCxnSpPr>
          <p:nvPr/>
        </p:nvCxnSpPr>
        <p:spPr>
          <a:xfrm flipV="1">
            <a:off x="832855" y="6437289"/>
            <a:ext cx="3829001" cy="1111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4" name="组合 1">
            <a:extLst>
              <a:ext uri="{FF2B5EF4-FFF2-40B4-BE49-F238E27FC236}">
                <a16:creationId xmlns:a16="http://schemas.microsoft.com/office/drawing/2014/main" id="{162F5480-D0FD-4159-990E-C8BE2A267D4F}"/>
              </a:ext>
            </a:extLst>
          </p:cNvPr>
          <p:cNvGrpSpPr/>
          <p:nvPr/>
        </p:nvGrpSpPr>
        <p:grpSpPr>
          <a:xfrm>
            <a:off x="94485" y="6161516"/>
            <a:ext cx="629511" cy="609648"/>
            <a:chOff x="2316219" y="2407725"/>
            <a:chExt cx="2018544" cy="2015004"/>
          </a:xfrm>
        </p:grpSpPr>
        <p:sp>
          <p:nvSpPr>
            <p:cNvPr id="25" name="矩形: 圆角 5">
              <a:extLst>
                <a:ext uri="{FF2B5EF4-FFF2-40B4-BE49-F238E27FC236}">
                  <a16:creationId xmlns:a16="http://schemas.microsoft.com/office/drawing/2014/main" id="{8F0F5BD2-8151-4F4B-9BEF-C3372CD9EBBF}"/>
                </a:ext>
              </a:extLst>
            </p:cNvPr>
            <p:cNvSpPr/>
            <p:nvPr/>
          </p:nvSpPr>
          <p:spPr>
            <a:xfrm>
              <a:off x="2319758" y="2407725"/>
              <a:ext cx="948205" cy="948205"/>
            </a:xfrm>
            <a:prstGeom prst="roundRect">
              <a:avLst>
                <a:gd name="adj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: 圆角 12">
              <a:extLst>
                <a:ext uri="{FF2B5EF4-FFF2-40B4-BE49-F238E27FC236}">
                  <a16:creationId xmlns:a16="http://schemas.microsoft.com/office/drawing/2014/main" id="{0EFC5F4E-CD97-4C81-8B75-78D8E1A00A60}"/>
                </a:ext>
              </a:extLst>
            </p:cNvPr>
            <p:cNvSpPr/>
            <p:nvPr/>
          </p:nvSpPr>
          <p:spPr>
            <a:xfrm>
              <a:off x="3386558" y="2407725"/>
              <a:ext cx="948205" cy="948205"/>
            </a:xfrm>
            <a:prstGeom prst="roundRect">
              <a:avLst>
                <a:gd name="adj" fmla="val 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7" name="矩形: 圆角 14">
              <a:extLst>
                <a:ext uri="{FF2B5EF4-FFF2-40B4-BE49-F238E27FC236}">
                  <a16:creationId xmlns:a16="http://schemas.microsoft.com/office/drawing/2014/main" id="{6F0DE636-560C-4549-827A-DD5731F9A0AD}"/>
                </a:ext>
              </a:extLst>
            </p:cNvPr>
            <p:cNvSpPr/>
            <p:nvPr/>
          </p:nvSpPr>
          <p:spPr>
            <a:xfrm>
              <a:off x="3386556" y="3474524"/>
              <a:ext cx="948205" cy="948205"/>
            </a:xfrm>
            <a:prstGeom prst="roundRect">
              <a:avLst>
                <a:gd name="adj" fmla="val 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矩形: 圆角 15">
              <a:extLst>
                <a:ext uri="{FF2B5EF4-FFF2-40B4-BE49-F238E27FC236}">
                  <a16:creationId xmlns:a16="http://schemas.microsoft.com/office/drawing/2014/main" id="{2FD925D8-241D-4710-975D-7FF0F1BBDC50}"/>
                </a:ext>
              </a:extLst>
            </p:cNvPr>
            <p:cNvSpPr/>
            <p:nvPr/>
          </p:nvSpPr>
          <p:spPr>
            <a:xfrm>
              <a:off x="2316219" y="3474523"/>
              <a:ext cx="948205" cy="948205"/>
            </a:xfrm>
            <a:prstGeom prst="roundRect">
              <a:avLst>
                <a:gd name="adj" fmla="val 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9458" name="Picture 2">
            <a:extLst>
              <a:ext uri="{FF2B5EF4-FFF2-40B4-BE49-F238E27FC236}">
                <a16:creationId xmlns:a16="http://schemas.microsoft.com/office/drawing/2014/main" id="{8ECE5D39-9F07-43FF-8911-5917E39B76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1630" y="1357313"/>
            <a:ext cx="3838574" cy="2071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0" name="Picture 4">
            <a:extLst>
              <a:ext uri="{FF2B5EF4-FFF2-40B4-BE49-F238E27FC236}">
                <a16:creationId xmlns:a16="http://schemas.microsoft.com/office/drawing/2014/main" id="{006A4B0A-6AD7-46A7-BECB-988298F976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6401" y="3574658"/>
            <a:ext cx="2673804" cy="3078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B9F3377-3C6D-4BC0-BE92-03D80C76CE98}"/>
              </a:ext>
            </a:extLst>
          </p:cNvPr>
          <p:cNvSpPr txBox="1"/>
          <p:nvPr/>
        </p:nvSpPr>
        <p:spPr>
          <a:xfrm>
            <a:off x="179614" y="1266430"/>
            <a:ext cx="6096000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0" dirty="0" err="1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func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61AFEF"/>
                </a:solidFill>
                <a:effectLst/>
                <a:latin typeface="Fira Code" panose="020B0809050000020004" pitchFamily="49" charset="0"/>
              </a:rPr>
              <a:t>NewRandomVector3InUnitSphere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() 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*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Vector3 {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for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D19A66"/>
                </a:solidFill>
                <a:effectLst/>
                <a:latin typeface="Fira Code" panose="020B0809050000020004" pitchFamily="49" charset="0"/>
              </a:rPr>
              <a:t>true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{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    </a:t>
            </a:r>
            <a:r>
              <a:rPr lang="en-US" altLang="zh-CN" sz="1400" b="0" dirty="0">
                <a:solidFill>
                  <a:srgbClr val="E06C75"/>
                </a:solidFill>
                <a:effectLst/>
                <a:latin typeface="Fira Code" panose="020B0809050000020004" pitchFamily="49" charset="0"/>
              </a:rPr>
              <a:t>p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E5C07B"/>
                </a:solidFill>
                <a:effectLst/>
                <a:latin typeface="Fira Code" panose="020B0809050000020004" pitchFamily="49" charset="0"/>
              </a:rPr>
              <a:t>:=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NewRandomVector3MinMax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-</a:t>
            </a:r>
            <a:r>
              <a:rPr lang="en-US" altLang="zh-CN" sz="1400" b="0" dirty="0">
                <a:solidFill>
                  <a:srgbClr val="D19A66"/>
                </a:solidFill>
                <a:effectLst/>
                <a:latin typeface="Fira Code" panose="020B0809050000020004" pitchFamily="49" charset="0"/>
              </a:rPr>
              <a:t>1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, </a:t>
            </a:r>
            <a:r>
              <a:rPr lang="en-US" altLang="zh-CN" sz="1400" b="0" dirty="0">
                <a:solidFill>
                  <a:srgbClr val="D19A66"/>
                </a:solidFill>
                <a:effectLst/>
                <a:latin typeface="Fira Code" panose="020B0809050000020004" pitchFamily="49" charset="0"/>
              </a:rPr>
              <a:t>1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)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    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if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p.</a:t>
            </a:r>
            <a:r>
              <a:rPr lang="en-US" altLang="zh-CN" sz="1400" b="0" dirty="0" err="1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LengthSquare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() </a:t>
            </a:r>
            <a:r>
              <a:rPr lang="en-US" altLang="zh-CN" sz="1400" b="0" dirty="0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&gt;=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D19A66"/>
                </a:solidFill>
                <a:effectLst/>
                <a:latin typeface="Fira Code" panose="020B0809050000020004" pitchFamily="49" charset="0"/>
              </a:rPr>
              <a:t>1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{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        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continue</a:t>
            </a:r>
            <a:endParaRPr lang="en-US" altLang="zh-CN" sz="1400" b="0" dirty="0">
              <a:solidFill>
                <a:srgbClr val="ABB2BF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    }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    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return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p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}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return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D19A66"/>
                </a:solidFill>
                <a:effectLst/>
                <a:latin typeface="Fira Code" panose="020B0809050000020004" pitchFamily="49" charset="0"/>
              </a:rPr>
              <a:t>nil</a:t>
            </a:r>
            <a:endParaRPr lang="en-US" altLang="zh-CN" sz="1400" b="0" dirty="0">
              <a:solidFill>
                <a:srgbClr val="ABB2BF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}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97FD945-A8C8-43CC-84F8-BF09B8650B4A}"/>
              </a:ext>
            </a:extLst>
          </p:cNvPr>
          <p:cNvSpPr txBox="1"/>
          <p:nvPr/>
        </p:nvSpPr>
        <p:spPr>
          <a:xfrm>
            <a:off x="179614" y="3570198"/>
            <a:ext cx="8926691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0" dirty="0" err="1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func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 err="1">
                <a:solidFill>
                  <a:srgbClr val="61AFEF"/>
                </a:solidFill>
                <a:effectLst/>
                <a:latin typeface="Fira Code" panose="020B0809050000020004" pitchFamily="49" charset="0"/>
              </a:rPr>
              <a:t>RayColor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(r 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*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utils.Ray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, world 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utils.HitTable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, depth 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int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) 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*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utils.Vector3 {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if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depth </a:t>
            </a:r>
            <a:r>
              <a:rPr lang="en-US" altLang="zh-CN" sz="1400" b="0" dirty="0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&lt;=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D19A66"/>
                </a:solidFill>
                <a:effectLst/>
                <a:latin typeface="Fira Code" panose="020B0809050000020004" pitchFamily="49" charset="0"/>
              </a:rPr>
              <a:t>0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{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    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return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utils.</a:t>
            </a:r>
            <a:r>
              <a:rPr lang="en-US" altLang="zh-CN" sz="1400" b="0" dirty="0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NewVector3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altLang="zh-CN" sz="1400" b="0" dirty="0">
                <a:solidFill>
                  <a:srgbClr val="D19A66"/>
                </a:solidFill>
                <a:effectLst/>
                <a:latin typeface="Fira Code" panose="020B0809050000020004" pitchFamily="49" charset="0"/>
              </a:rPr>
              <a:t>0.0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, </a:t>
            </a:r>
            <a:r>
              <a:rPr lang="en-US" altLang="zh-CN" sz="1400" b="0" dirty="0">
                <a:solidFill>
                  <a:srgbClr val="D19A66"/>
                </a:solidFill>
                <a:effectLst/>
                <a:latin typeface="Fira Code" panose="020B0809050000020004" pitchFamily="49" charset="0"/>
              </a:rPr>
              <a:t>0.0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, </a:t>
            </a:r>
            <a:r>
              <a:rPr lang="en-US" altLang="zh-CN" sz="1400" b="0" dirty="0">
                <a:solidFill>
                  <a:srgbClr val="D19A66"/>
                </a:solidFill>
                <a:effectLst/>
                <a:latin typeface="Fira Code" panose="020B0809050000020004" pitchFamily="49" charset="0"/>
              </a:rPr>
              <a:t>0.0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)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}</a:t>
            </a:r>
            <a:b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</a:b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if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E06C75"/>
                </a:solidFill>
                <a:effectLst/>
                <a:latin typeface="Fira Code" panose="020B0809050000020004" pitchFamily="49" charset="0"/>
              </a:rPr>
              <a:t>rec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E5C07B"/>
                </a:solidFill>
                <a:effectLst/>
                <a:latin typeface="Fira Code" panose="020B0809050000020004" pitchFamily="49" charset="0"/>
              </a:rPr>
              <a:t>:=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world.</a:t>
            </a:r>
            <a:r>
              <a:rPr lang="en-US" altLang="zh-CN" sz="1400" b="0" dirty="0" err="1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Hit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(r, </a:t>
            </a:r>
            <a:r>
              <a:rPr lang="en-US" altLang="zh-CN" sz="1400" b="0" dirty="0">
                <a:solidFill>
                  <a:srgbClr val="D19A66"/>
                </a:solidFill>
                <a:effectLst/>
                <a:latin typeface="Fira Code" panose="020B0809050000020004" pitchFamily="49" charset="0"/>
              </a:rPr>
              <a:t>0.001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, utils.</a:t>
            </a:r>
            <a:r>
              <a:rPr lang="en-US" altLang="zh-CN" sz="1400" b="0" dirty="0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Inf32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altLang="zh-CN" sz="1400" b="0" dirty="0">
                <a:solidFill>
                  <a:srgbClr val="D19A66"/>
                </a:solidFill>
                <a:effectLst/>
                <a:latin typeface="Fira Code" panose="020B0809050000020004" pitchFamily="49" charset="0"/>
              </a:rPr>
              <a:t>1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)); rec </a:t>
            </a:r>
            <a:r>
              <a:rPr lang="en-US" altLang="zh-CN" sz="1400" b="0" dirty="0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!=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D19A66"/>
                </a:solidFill>
                <a:effectLst/>
                <a:latin typeface="Fira Code" panose="020B0809050000020004" pitchFamily="49" charset="0"/>
              </a:rPr>
              <a:t>nil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{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    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rec.Normal.</a:t>
            </a:r>
            <a:r>
              <a:rPr lang="en-US" altLang="zh-CN" sz="1400" b="0" dirty="0" err="1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Add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(utils.</a:t>
            </a:r>
            <a:r>
              <a:rPr lang="en-US" altLang="zh-CN" sz="1400" b="0" dirty="0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NewRandomVector3InUnitSphere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())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    </a:t>
            </a:r>
            <a:r>
              <a:rPr lang="en-US" altLang="zh-CN" sz="1400" b="0" dirty="0">
                <a:solidFill>
                  <a:srgbClr val="E06C75"/>
                </a:solidFill>
                <a:effectLst/>
                <a:latin typeface="Fira Code" panose="020B0809050000020004" pitchFamily="49" charset="0"/>
              </a:rPr>
              <a:t>ret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E5C07B"/>
                </a:solidFill>
                <a:effectLst/>
                <a:latin typeface="Fira Code" panose="020B0809050000020004" pitchFamily="49" charset="0"/>
              </a:rPr>
              <a:t>:=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 err="1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RayColor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utils.</a:t>
            </a:r>
            <a:r>
              <a:rPr lang="en-US" altLang="zh-CN" sz="1400" b="0" dirty="0" err="1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NewRay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rec.P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, 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rec.Normal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), world, depth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-</a:t>
            </a:r>
            <a:r>
              <a:rPr lang="en-US" altLang="zh-CN" sz="1400" b="0" dirty="0">
                <a:solidFill>
                  <a:srgbClr val="D19A66"/>
                </a:solidFill>
                <a:effectLst/>
                <a:latin typeface="Fira Code" panose="020B0809050000020004" pitchFamily="49" charset="0"/>
              </a:rPr>
              <a:t>1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)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    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ret.</a:t>
            </a:r>
            <a:r>
              <a:rPr lang="en-US" altLang="zh-CN" sz="1400" b="0" dirty="0" err="1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MulF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altLang="zh-CN" sz="1400" b="0" dirty="0">
                <a:solidFill>
                  <a:srgbClr val="D19A66"/>
                </a:solidFill>
                <a:effectLst/>
                <a:latin typeface="Fira Code" panose="020B0809050000020004" pitchFamily="49" charset="0"/>
              </a:rPr>
              <a:t>0.5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)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    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return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ret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}</a:t>
            </a:r>
            <a:b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</a:b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altLang="zh-CN" sz="1400" b="0" dirty="0">
                <a:solidFill>
                  <a:srgbClr val="E06C75"/>
                </a:solidFill>
                <a:effectLst/>
                <a:latin typeface="Fira Code" panose="020B0809050000020004" pitchFamily="49" charset="0"/>
              </a:rPr>
              <a:t>......</a:t>
            </a:r>
            <a:endParaRPr lang="en-US" altLang="zh-CN" sz="1400" b="0" dirty="0">
              <a:solidFill>
                <a:srgbClr val="ABB2BF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}</a:t>
            </a:r>
          </a:p>
        </p:txBody>
      </p:sp>
      <p:pic>
        <p:nvPicPr>
          <p:cNvPr id="7" name="Picture 6" descr="A picture containing sky, outdoor, stone&#10;&#10;Description automatically generated">
            <a:extLst>
              <a:ext uri="{FF2B5EF4-FFF2-40B4-BE49-F238E27FC236}">
                <a16:creationId xmlns:a16="http://schemas.microsoft.com/office/drawing/2014/main" id="{8BE4EC0D-2538-46ED-9C0B-174D959054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4643" y="1875064"/>
            <a:ext cx="2846614" cy="1423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41592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5789618-6D11-4BC5-A1D1-CF88472C3F19}"/>
              </a:ext>
            </a:extLst>
          </p:cNvPr>
          <p:cNvSpPr txBox="1">
            <a:spLocks/>
          </p:cNvSpPr>
          <p:nvPr/>
        </p:nvSpPr>
        <p:spPr>
          <a:xfrm>
            <a:off x="390195" y="287799"/>
            <a:ext cx="8732033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</a:rPr>
              <a:t>Diffuse Material</a:t>
            </a:r>
          </a:p>
        </p:txBody>
      </p:sp>
      <p:sp>
        <p:nvSpPr>
          <p:cNvPr id="21" name="标题 1">
            <a:extLst>
              <a:ext uri="{FF2B5EF4-FFF2-40B4-BE49-F238E27FC236}">
                <a16:creationId xmlns:a16="http://schemas.microsoft.com/office/drawing/2014/main" id="{F5EB3A12-BDEA-4123-8D7F-7518F0210B75}"/>
              </a:ext>
            </a:extLst>
          </p:cNvPr>
          <p:cNvSpPr txBox="1"/>
          <p:nvPr/>
        </p:nvSpPr>
        <p:spPr>
          <a:xfrm>
            <a:off x="832855" y="6147406"/>
            <a:ext cx="3323965" cy="3227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6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  <a:sym typeface="+mn-lt"/>
              </a:rPr>
              <a:t>2020</a:t>
            </a:r>
            <a:r>
              <a:rPr lang="zh-CN" altLang="en-US" sz="16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  <a:sym typeface="+mn-lt"/>
              </a:rPr>
              <a:t> </a:t>
            </a:r>
            <a:r>
              <a:rPr lang="en-US" altLang="zh-CN" sz="16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  <a:sym typeface="+mn-lt"/>
              </a:rPr>
              <a:t>TJMSC</a:t>
            </a:r>
            <a:r>
              <a:rPr lang="zh-CN" altLang="en-US" sz="16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  <a:sym typeface="+mn-lt"/>
              </a:rPr>
              <a:t> </a:t>
            </a:r>
            <a:r>
              <a:rPr lang="en-US" altLang="zh-CN" sz="16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  <a:sym typeface="+mn-lt"/>
              </a:rPr>
              <a:t>Tech.</a:t>
            </a:r>
            <a:r>
              <a:rPr lang="zh-CN" altLang="en-US" sz="16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  <a:sym typeface="+mn-lt"/>
              </a:rPr>
              <a:t> </a:t>
            </a:r>
            <a:r>
              <a:rPr lang="en-US" altLang="zh-CN" sz="16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  <a:sym typeface="+mn-lt"/>
              </a:rPr>
              <a:t>Courses</a:t>
            </a:r>
            <a:endParaRPr lang="zh-CN" altLang="en-US" sz="1600" dirty="0">
              <a:solidFill>
                <a:schemeClr val="bg2"/>
              </a:solidFill>
              <a:latin typeface="DengXian" charset="0"/>
              <a:ea typeface="DengXian" charset="0"/>
              <a:cs typeface="DengXian" charset="0"/>
              <a:sym typeface="+mn-lt"/>
            </a:endParaRPr>
          </a:p>
        </p:txBody>
      </p:sp>
      <p:sp>
        <p:nvSpPr>
          <p:cNvPr id="22" name="标题 1">
            <a:extLst>
              <a:ext uri="{FF2B5EF4-FFF2-40B4-BE49-F238E27FC236}">
                <a16:creationId xmlns:a16="http://schemas.microsoft.com/office/drawing/2014/main" id="{BF8CD409-D2F6-4209-9982-B8AA55F4B931}"/>
              </a:ext>
            </a:extLst>
          </p:cNvPr>
          <p:cNvSpPr txBox="1"/>
          <p:nvPr/>
        </p:nvSpPr>
        <p:spPr>
          <a:xfrm>
            <a:off x="832855" y="6466785"/>
            <a:ext cx="4019097" cy="3357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  <a:sym typeface="+mn-lt"/>
              </a:rPr>
              <a:t>Raytracing In One Weekend</a:t>
            </a:r>
            <a:endParaRPr lang="zh-CN" altLang="en-US" sz="2400" dirty="0">
              <a:solidFill>
                <a:schemeClr val="bg2"/>
              </a:solidFill>
              <a:latin typeface="DengXian" charset="0"/>
              <a:ea typeface="DengXian" charset="0"/>
              <a:cs typeface="DengXian" charset="0"/>
              <a:sym typeface="+mn-lt"/>
            </a:endParaRPr>
          </a:p>
        </p:txBody>
      </p:sp>
      <p:cxnSp>
        <p:nvCxnSpPr>
          <p:cNvPr id="23" name="直接连接符 6">
            <a:extLst>
              <a:ext uri="{FF2B5EF4-FFF2-40B4-BE49-F238E27FC236}">
                <a16:creationId xmlns:a16="http://schemas.microsoft.com/office/drawing/2014/main" id="{063841C9-2EE4-493F-9776-4C72D314B5C1}"/>
              </a:ext>
            </a:extLst>
          </p:cNvPr>
          <p:cNvCxnSpPr>
            <a:cxnSpLocks/>
          </p:cNvCxnSpPr>
          <p:nvPr/>
        </p:nvCxnSpPr>
        <p:spPr>
          <a:xfrm flipV="1">
            <a:off x="832855" y="6437289"/>
            <a:ext cx="3829001" cy="1111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4" name="组合 1">
            <a:extLst>
              <a:ext uri="{FF2B5EF4-FFF2-40B4-BE49-F238E27FC236}">
                <a16:creationId xmlns:a16="http://schemas.microsoft.com/office/drawing/2014/main" id="{162F5480-D0FD-4159-990E-C8BE2A267D4F}"/>
              </a:ext>
            </a:extLst>
          </p:cNvPr>
          <p:cNvGrpSpPr/>
          <p:nvPr/>
        </p:nvGrpSpPr>
        <p:grpSpPr>
          <a:xfrm>
            <a:off x="94485" y="6161516"/>
            <a:ext cx="629511" cy="609648"/>
            <a:chOff x="2316219" y="2407725"/>
            <a:chExt cx="2018544" cy="2015004"/>
          </a:xfrm>
        </p:grpSpPr>
        <p:sp>
          <p:nvSpPr>
            <p:cNvPr id="25" name="矩形: 圆角 5">
              <a:extLst>
                <a:ext uri="{FF2B5EF4-FFF2-40B4-BE49-F238E27FC236}">
                  <a16:creationId xmlns:a16="http://schemas.microsoft.com/office/drawing/2014/main" id="{8F0F5BD2-8151-4F4B-9BEF-C3372CD9EBBF}"/>
                </a:ext>
              </a:extLst>
            </p:cNvPr>
            <p:cNvSpPr/>
            <p:nvPr/>
          </p:nvSpPr>
          <p:spPr>
            <a:xfrm>
              <a:off x="2319758" y="2407725"/>
              <a:ext cx="948205" cy="948205"/>
            </a:xfrm>
            <a:prstGeom prst="roundRect">
              <a:avLst>
                <a:gd name="adj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: 圆角 12">
              <a:extLst>
                <a:ext uri="{FF2B5EF4-FFF2-40B4-BE49-F238E27FC236}">
                  <a16:creationId xmlns:a16="http://schemas.microsoft.com/office/drawing/2014/main" id="{0EFC5F4E-CD97-4C81-8B75-78D8E1A00A60}"/>
                </a:ext>
              </a:extLst>
            </p:cNvPr>
            <p:cNvSpPr/>
            <p:nvPr/>
          </p:nvSpPr>
          <p:spPr>
            <a:xfrm>
              <a:off x="3386558" y="2407725"/>
              <a:ext cx="948205" cy="948205"/>
            </a:xfrm>
            <a:prstGeom prst="roundRect">
              <a:avLst>
                <a:gd name="adj" fmla="val 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7" name="矩形: 圆角 14">
              <a:extLst>
                <a:ext uri="{FF2B5EF4-FFF2-40B4-BE49-F238E27FC236}">
                  <a16:creationId xmlns:a16="http://schemas.microsoft.com/office/drawing/2014/main" id="{6F0DE636-560C-4549-827A-DD5731F9A0AD}"/>
                </a:ext>
              </a:extLst>
            </p:cNvPr>
            <p:cNvSpPr/>
            <p:nvPr/>
          </p:nvSpPr>
          <p:spPr>
            <a:xfrm>
              <a:off x="3386556" y="3474524"/>
              <a:ext cx="948205" cy="948205"/>
            </a:xfrm>
            <a:prstGeom prst="roundRect">
              <a:avLst>
                <a:gd name="adj" fmla="val 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矩形: 圆角 15">
              <a:extLst>
                <a:ext uri="{FF2B5EF4-FFF2-40B4-BE49-F238E27FC236}">
                  <a16:creationId xmlns:a16="http://schemas.microsoft.com/office/drawing/2014/main" id="{2FD925D8-241D-4710-975D-7FF0F1BBDC50}"/>
                </a:ext>
              </a:extLst>
            </p:cNvPr>
            <p:cNvSpPr/>
            <p:nvPr/>
          </p:nvSpPr>
          <p:spPr>
            <a:xfrm>
              <a:off x="2316219" y="3474523"/>
              <a:ext cx="948205" cy="948205"/>
            </a:xfrm>
            <a:prstGeom prst="roundRect">
              <a:avLst>
                <a:gd name="adj" fmla="val 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84695E72-8E52-4A22-BBE5-A91140D841B9}"/>
              </a:ext>
            </a:extLst>
          </p:cNvPr>
          <p:cNvSpPr txBox="1"/>
          <p:nvPr/>
        </p:nvSpPr>
        <p:spPr>
          <a:xfrm>
            <a:off x="242340" y="1925763"/>
            <a:ext cx="7181717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for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E06C75"/>
                </a:solidFill>
                <a:effectLst/>
                <a:latin typeface="Fira Code" panose="020B0809050000020004" pitchFamily="49" charset="0"/>
              </a:rPr>
              <a:t>j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E5C07B"/>
                </a:solidFill>
                <a:effectLst/>
                <a:latin typeface="Fira Code" panose="020B0809050000020004" pitchFamily="49" charset="0"/>
              </a:rPr>
              <a:t>:=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D19A66"/>
                </a:solidFill>
                <a:effectLst/>
                <a:latin typeface="Fira Code" panose="020B0809050000020004" pitchFamily="49" charset="0"/>
              </a:rPr>
              <a:t>0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; j </a:t>
            </a:r>
            <a:r>
              <a:rPr lang="en-US" altLang="zh-CN" sz="1400" b="0" dirty="0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&lt;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h; 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j</a:t>
            </a:r>
            <a:r>
              <a:rPr lang="en-US" altLang="zh-CN" sz="1400" b="0" dirty="0" err="1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++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{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    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utils.</a:t>
            </a:r>
            <a:r>
              <a:rPr lang="en-US" altLang="zh-CN" sz="1400" b="0" dirty="0" err="1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PrintProgress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(j, h)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    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for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 err="1">
                <a:solidFill>
                  <a:srgbClr val="E06C75"/>
                </a:solidFill>
                <a:effectLst/>
                <a:latin typeface="Fira Code" panose="020B0809050000020004" pitchFamily="49" charset="0"/>
              </a:rPr>
              <a:t>i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E5C07B"/>
                </a:solidFill>
                <a:effectLst/>
                <a:latin typeface="Fira Code" panose="020B0809050000020004" pitchFamily="49" charset="0"/>
              </a:rPr>
              <a:t>:=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D19A66"/>
                </a:solidFill>
                <a:effectLst/>
                <a:latin typeface="Fira Code" panose="020B0809050000020004" pitchFamily="49" charset="0"/>
              </a:rPr>
              <a:t>0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; 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i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&lt;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w; 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i</a:t>
            </a:r>
            <a:r>
              <a:rPr lang="en-US" altLang="zh-CN" sz="1400" b="0" dirty="0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++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{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        </a:t>
            </a:r>
            <a:r>
              <a:rPr lang="en-US" altLang="zh-CN" sz="1400" b="0" dirty="0">
                <a:solidFill>
                  <a:srgbClr val="E06C75"/>
                </a:solidFill>
                <a:effectLst/>
                <a:latin typeface="Fira Code" panose="020B0809050000020004" pitchFamily="49" charset="0"/>
              </a:rPr>
              <a:t>color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E5C07B"/>
                </a:solidFill>
                <a:effectLst/>
                <a:latin typeface="Fira Code" panose="020B0809050000020004" pitchFamily="49" charset="0"/>
              </a:rPr>
              <a:t>:=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utils.</a:t>
            </a:r>
            <a:r>
              <a:rPr lang="en-US" altLang="zh-CN" sz="1400" b="0" dirty="0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NewVector3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altLang="zh-CN" sz="1400" b="0" dirty="0">
                <a:solidFill>
                  <a:srgbClr val="D19A66"/>
                </a:solidFill>
                <a:effectLst/>
                <a:latin typeface="Fira Code" panose="020B0809050000020004" pitchFamily="49" charset="0"/>
              </a:rPr>
              <a:t>0.0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, </a:t>
            </a:r>
            <a:r>
              <a:rPr lang="en-US" altLang="zh-CN" sz="1400" b="0" dirty="0">
                <a:solidFill>
                  <a:srgbClr val="D19A66"/>
                </a:solidFill>
                <a:effectLst/>
                <a:latin typeface="Fira Code" panose="020B0809050000020004" pitchFamily="49" charset="0"/>
              </a:rPr>
              <a:t>0.0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, </a:t>
            </a:r>
            <a:r>
              <a:rPr lang="en-US" altLang="zh-CN" sz="1400" b="0" dirty="0">
                <a:solidFill>
                  <a:srgbClr val="D19A66"/>
                </a:solidFill>
                <a:effectLst/>
                <a:latin typeface="Fira Code" panose="020B0809050000020004" pitchFamily="49" charset="0"/>
              </a:rPr>
              <a:t>0.0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)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        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for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E06C75"/>
                </a:solidFill>
                <a:effectLst/>
                <a:latin typeface="Fira Code" panose="020B0809050000020004" pitchFamily="49" charset="0"/>
              </a:rPr>
              <a:t>k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E5C07B"/>
                </a:solidFill>
                <a:effectLst/>
                <a:latin typeface="Fira Code" panose="020B0809050000020004" pitchFamily="49" charset="0"/>
              </a:rPr>
              <a:t>:=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D19A66"/>
                </a:solidFill>
                <a:effectLst/>
                <a:latin typeface="Fira Code" panose="020B0809050000020004" pitchFamily="49" charset="0"/>
              </a:rPr>
              <a:t>0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; k </a:t>
            </a:r>
            <a:r>
              <a:rPr lang="en-US" altLang="zh-CN" sz="1400" b="0" dirty="0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&lt;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samplesPerPixel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; k</a:t>
            </a:r>
            <a:r>
              <a:rPr lang="en-US" altLang="zh-CN" sz="1400" b="0" dirty="0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++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{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            </a:t>
            </a:r>
            <a:r>
              <a:rPr lang="en-US" altLang="zh-CN" sz="1400" b="0" dirty="0">
                <a:solidFill>
                  <a:srgbClr val="E06C75"/>
                </a:solidFill>
                <a:effectLst/>
                <a:latin typeface="Fira Code" panose="020B0809050000020004" pitchFamily="49" charset="0"/>
              </a:rPr>
              <a:t>u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E5C07B"/>
                </a:solidFill>
                <a:effectLst/>
                <a:latin typeface="Fira Code" panose="020B0809050000020004" pitchFamily="49" charset="0"/>
              </a:rPr>
              <a:t>:=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(</a:t>
            </a:r>
            <a:r>
              <a:rPr lang="en-US" altLang="zh-CN" sz="1400" b="0" dirty="0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float32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i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) 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+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utils.</a:t>
            </a:r>
            <a:r>
              <a:rPr lang="en-US" altLang="zh-CN" sz="1400" b="0" dirty="0" err="1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Randf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()) 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/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float32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(w)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            </a:t>
            </a:r>
            <a:r>
              <a:rPr lang="en-US" altLang="zh-CN" sz="1400" b="0" dirty="0">
                <a:solidFill>
                  <a:srgbClr val="E06C75"/>
                </a:solidFill>
                <a:effectLst/>
                <a:latin typeface="Fira Code" panose="020B0809050000020004" pitchFamily="49" charset="0"/>
              </a:rPr>
              <a:t>v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E5C07B"/>
                </a:solidFill>
                <a:effectLst/>
                <a:latin typeface="Fira Code" panose="020B0809050000020004" pitchFamily="49" charset="0"/>
              </a:rPr>
              <a:t>:=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(</a:t>
            </a:r>
            <a:r>
              <a:rPr lang="en-US" altLang="zh-CN" sz="1400" b="0" dirty="0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float32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(j) 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+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utils.</a:t>
            </a:r>
            <a:r>
              <a:rPr lang="en-US" altLang="zh-CN" sz="1400" b="0" dirty="0" err="1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Randf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()) 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/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float32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(h)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            </a:t>
            </a:r>
            <a:r>
              <a:rPr lang="en-US" altLang="zh-CN" sz="1400" b="0" dirty="0">
                <a:solidFill>
                  <a:srgbClr val="E06C75"/>
                </a:solidFill>
                <a:effectLst/>
                <a:latin typeface="Fira Code" panose="020B0809050000020004" pitchFamily="49" charset="0"/>
              </a:rPr>
              <a:t>r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E5C07B"/>
                </a:solidFill>
                <a:effectLst/>
                <a:latin typeface="Fira Code" panose="020B0809050000020004" pitchFamily="49" charset="0"/>
              </a:rPr>
              <a:t>:=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cam.</a:t>
            </a:r>
            <a:r>
              <a:rPr lang="en-US" altLang="zh-CN" sz="1400" b="0" dirty="0" err="1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GetRay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(u, v)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            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color.</a:t>
            </a:r>
            <a:r>
              <a:rPr lang="en-US" altLang="zh-CN" sz="1400" b="0" dirty="0" err="1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Add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altLang="zh-CN" sz="1400" b="0" dirty="0" err="1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RayColor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(r, world, 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maxDepth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))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        }</a:t>
            </a:r>
          </a:p>
          <a:p>
            <a:b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</a:b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        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color.</a:t>
            </a:r>
            <a:r>
              <a:rPr lang="en-US" altLang="zh-CN" sz="1400" b="0" dirty="0" err="1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MulF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altLang="zh-CN" sz="1400" b="0" dirty="0">
                <a:solidFill>
                  <a:srgbClr val="D19A66"/>
                </a:solidFill>
                <a:effectLst/>
                <a:latin typeface="Fira Code" panose="020B0809050000020004" pitchFamily="49" charset="0"/>
              </a:rPr>
              <a:t>1.0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/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samplesPerPixel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)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        </a:t>
            </a:r>
            <a:r>
              <a:rPr lang="en-US" altLang="zh-CN" sz="1400" b="0" i="1" dirty="0">
                <a:solidFill>
                  <a:srgbClr val="7F848E"/>
                </a:solidFill>
                <a:effectLst/>
                <a:latin typeface="Fira Code" panose="020B0809050000020004" pitchFamily="49" charset="0"/>
              </a:rPr>
              <a:t>// </a:t>
            </a:r>
            <a:r>
              <a:rPr lang="en-US" altLang="zh-CN" sz="1400" b="0" i="1" dirty="0" err="1">
                <a:solidFill>
                  <a:srgbClr val="7F848E"/>
                </a:solidFill>
                <a:effectLst/>
                <a:latin typeface="Fira Code" panose="020B0809050000020004" pitchFamily="49" charset="0"/>
              </a:rPr>
              <a:t>color.Sqrt</a:t>
            </a:r>
            <a:r>
              <a:rPr lang="en-US" altLang="zh-CN" sz="1400" b="0" i="1" dirty="0">
                <a:solidFill>
                  <a:srgbClr val="7F848E"/>
                </a:solidFill>
                <a:effectLst/>
                <a:latin typeface="Fira Code" panose="020B0809050000020004" pitchFamily="49" charset="0"/>
              </a:rPr>
              <a:t>()</a:t>
            </a:r>
            <a:endParaRPr lang="en-US" altLang="zh-CN" sz="1400" b="0" dirty="0">
              <a:solidFill>
                <a:srgbClr val="ABB2BF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        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img.</a:t>
            </a:r>
            <a:r>
              <a:rPr lang="en-US" altLang="zh-CN" sz="1400" b="0" dirty="0" err="1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SetRGB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i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, h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-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j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-</a:t>
            </a:r>
            <a:r>
              <a:rPr lang="en-US" altLang="zh-CN" sz="1400" b="0" dirty="0">
                <a:solidFill>
                  <a:srgbClr val="D19A66"/>
                </a:solidFill>
                <a:effectLst/>
                <a:latin typeface="Fira Code" panose="020B0809050000020004" pitchFamily="49" charset="0"/>
              </a:rPr>
              <a:t>1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, color)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    }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}</a:t>
            </a:r>
          </a:p>
        </p:txBody>
      </p:sp>
      <p:pic>
        <p:nvPicPr>
          <p:cNvPr id="19" name="Picture 18" descr="A picture containing sky, outdoor, stone&#10;&#10;Description automatically generated">
            <a:extLst>
              <a:ext uri="{FF2B5EF4-FFF2-40B4-BE49-F238E27FC236}">
                <a16:creationId xmlns:a16="http://schemas.microsoft.com/office/drawing/2014/main" id="{FB4389DF-7729-46C1-A241-E5362B5D7E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0100" y="2789464"/>
            <a:ext cx="2846614" cy="1423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71643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5789618-6D11-4BC5-A1D1-CF88472C3F19}"/>
              </a:ext>
            </a:extLst>
          </p:cNvPr>
          <p:cNvSpPr txBox="1">
            <a:spLocks/>
          </p:cNvSpPr>
          <p:nvPr/>
        </p:nvSpPr>
        <p:spPr>
          <a:xfrm>
            <a:off x="390195" y="287799"/>
            <a:ext cx="8732033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</a:rPr>
              <a:t>Diffuse Material</a:t>
            </a:r>
          </a:p>
        </p:txBody>
      </p:sp>
      <p:sp>
        <p:nvSpPr>
          <p:cNvPr id="21" name="标题 1">
            <a:extLst>
              <a:ext uri="{FF2B5EF4-FFF2-40B4-BE49-F238E27FC236}">
                <a16:creationId xmlns:a16="http://schemas.microsoft.com/office/drawing/2014/main" id="{F5EB3A12-BDEA-4123-8D7F-7518F0210B75}"/>
              </a:ext>
            </a:extLst>
          </p:cNvPr>
          <p:cNvSpPr txBox="1"/>
          <p:nvPr/>
        </p:nvSpPr>
        <p:spPr>
          <a:xfrm>
            <a:off x="832855" y="6147406"/>
            <a:ext cx="3323965" cy="3227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6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  <a:sym typeface="+mn-lt"/>
              </a:rPr>
              <a:t>2020</a:t>
            </a:r>
            <a:r>
              <a:rPr lang="zh-CN" altLang="en-US" sz="16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  <a:sym typeface="+mn-lt"/>
              </a:rPr>
              <a:t> </a:t>
            </a:r>
            <a:r>
              <a:rPr lang="en-US" altLang="zh-CN" sz="16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  <a:sym typeface="+mn-lt"/>
              </a:rPr>
              <a:t>TJMSC</a:t>
            </a:r>
            <a:r>
              <a:rPr lang="zh-CN" altLang="en-US" sz="16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  <a:sym typeface="+mn-lt"/>
              </a:rPr>
              <a:t> </a:t>
            </a:r>
            <a:r>
              <a:rPr lang="en-US" altLang="zh-CN" sz="16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  <a:sym typeface="+mn-lt"/>
              </a:rPr>
              <a:t>Tech.</a:t>
            </a:r>
            <a:r>
              <a:rPr lang="zh-CN" altLang="en-US" sz="16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  <a:sym typeface="+mn-lt"/>
              </a:rPr>
              <a:t> </a:t>
            </a:r>
            <a:r>
              <a:rPr lang="en-US" altLang="zh-CN" sz="16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  <a:sym typeface="+mn-lt"/>
              </a:rPr>
              <a:t>Courses</a:t>
            </a:r>
            <a:endParaRPr lang="zh-CN" altLang="en-US" sz="1600" dirty="0">
              <a:solidFill>
                <a:schemeClr val="bg2"/>
              </a:solidFill>
              <a:latin typeface="DengXian" charset="0"/>
              <a:ea typeface="DengXian" charset="0"/>
              <a:cs typeface="DengXian" charset="0"/>
              <a:sym typeface="+mn-lt"/>
            </a:endParaRPr>
          </a:p>
        </p:txBody>
      </p:sp>
      <p:sp>
        <p:nvSpPr>
          <p:cNvPr id="22" name="标题 1">
            <a:extLst>
              <a:ext uri="{FF2B5EF4-FFF2-40B4-BE49-F238E27FC236}">
                <a16:creationId xmlns:a16="http://schemas.microsoft.com/office/drawing/2014/main" id="{BF8CD409-D2F6-4209-9982-B8AA55F4B931}"/>
              </a:ext>
            </a:extLst>
          </p:cNvPr>
          <p:cNvSpPr txBox="1"/>
          <p:nvPr/>
        </p:nvSpPr>
        <p:spPr>
          <a:xfrm>
            <a:off x="832855" y="6466785"/>
            <a:ext cx="4019097" cy="3357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  <a:sym typeface="+mn-lt"/>
              </a:rPr>
              <a:t>Raytracing In One Weekend</a:t>
            </a:r>
            <a:endParaRPr lang="zh-CN" altLang="en-US" sz="2400" dirty="0">
              <a:solidFill>
                <a:schemeClr val="bg2"/>
              </a:solidFill>
              <a:latin typeface="DengXian" charset="0"/>
              <a:ea typeface="DengXian" charset="0"/>
              <a:cs typeface="DengXian" charset="0"/>
              <a:sym typeface="+mn-lt"/>
            </a:endParaRPr>
          </a:p>
        </p:txBody>
      </p:sp>
      <p:cxnSp>
        <p:nvCxnSpPr>
          <p:cNvPr id="23" name="直接连接符 6">
            <a:extLst>
              <a:ext uri="{FF2B5EF4-FFF2-40B4-BE49-F238E27FC236}">
                <a16:creationId xmlns:a16="http://schemas.microsoft.com/office/drawing/2014/main" id="{063841C9-2EE4-493F-9776-4C72D314B5C1}"/>
              </a:ext>
            </a:extLst>
          </p:cNvPr>
          <p:cNvCxnSpPr>
            <a:cxnSpLocks/>
          </p:cNvCxnSpPr>
          <p:nvPr/>
        </p:nvCxnSpPr>
        <p:spPr>
          <a:xfrm flipV="1">
            <a:off x="832855" y="6437289"/>
            <a:ext cx="3829001" cy="1111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4" name="组合 1">
            <a:extLst>
              <a:ext uri="{FF2B5EF4-FFF2-40B4-BE49-F238E27FC236}">
                <a16:creationId xmlns:a16="http://schemas.microsoft.com/office/drawing/2014/main" id="{162F5480-D0FD-4159-990E-C8BE2A267D4F}"/>
              </a:ext>
            </a:extLst>
          </p:cNvPr>
          <p:cNvGrpSpPr/>
          <p:nvPr/>
        </p:nvGrpSpPr>
        <p:grpSpPr>
          <a:xfrm>
            <a:off x="94485" y="6161516"/>
            <a:ext cx="629511" cy="609648"/>
            <a:chOff x="2316219" y="2407725"/>
            <a:chExt cx="2018544" cy="2015004"/>
          </a:xfrm>
        </p:grpSpPr>
        <p:sp>
          <p:nvSpPr>
            <p:cNvPr id="25" name="矩形: 圆角 5">
              <a:extLst>
                <a:ext uri="{FF2B5EF4-FFF2-40B4-BE49-F238E27FC236}">
                  <a16:creationId xmlns:a16="http://schemas.microsoft.com/office/drawing/2014/main" id="{8F0F5BD2-8151-4F4B-9BEF-C3372CD9EBBF}"/>
                </a:ext>
              </a:extLst>
            </p:cNvPr>
            <p:cNvSpPr/>
            <p:nvPr/>
          </p:nvSpPr>
          <p:spPr>
            <a:xfrm>
              <a:off x="2319758" y="2407725"/>
              <a:ext cx="948205" cy="948205"/>
            </a:xfrm>
            <a:prstGeom prst="roundRect">
              <a:avLst>
                <a:gd name="adj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: 圆角 12">
              <a:extLst>
                <a:ext uri="{FF2B5EF4-FFF2-40B4-BE49-F238E27FC236}">
                  <a16:creationId xmlns:a16="http://schemas.microsoft.com/office/drawing/2014/main" id="{0EFC5F4E-CD97-4C81-8B75-78D8E1A00A60}"/>
                </a:ext>
              </a:extLst>
            </p:cNvPr>
            <p:cNvSpPr/>
            <p:nvPr/>
          </p:nvSpPr>
          <p:spPr>
            <a:xfrm>
              <a:off x="3386558" y="2407725"/>
              <a:ext cx="948205" cy="948205"/>
            </a:xfrm>
            <a:prstGeom prst="roundRect">
              <a:avLst>
                <a:gd name="adj" fmla="val 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7" name="矩形: 圆角 14">
              <a:extLst>
                <a:ext uri="{FF2B5EF4-FFF2-40B4-BE49-F238E27FC236}">
                  <a16:creationId xmlns:a16="http://schemas.microsoft.com/office/drawing/2014/main" id="{6F0DE636-560C-4549-827A-DD5731F9A0AD}"/>
                </a:ext>
              </a:extLst>
            </p:cNvPr>
            <p:cNvSpPr/>
            <p:nvPr/>
          </p:nvSpPr>
          <p:spPr>
            <a:xfrm>
              <a:off x="3386556" y="3474524"/>
              <a:ext cx="948205" cy="948205"/>
            </a:xfrm>
            <a:prstGeom prst="roundRect">
              <a:avLst>
                <a:gd name="adj" fmla="val 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矩形: 圆角 15">
              <a:extLst>
                <a:ext uri="{FF2B5EF4-FFF2-40B4-BE49-F238E27FC236}">
                  <a16:creationId xmlns:a16="http://schemas.microsoft.com/office/drawing/2014/main" id="{2FD925D8-241D-4710-975D-7FF0F1BBDC50}"/>
                </a:ext>
              </a:extLst>
            </p:cNvPr>
            <p:cNvSpPr/>
            <p:nvPr/>
          </p:nvSpPr>
          <p:spPr>
            <a:xfrm>
              <a:off x="2316219" y="3474523"/>
              <a:ext cx="948205" cy="948205"/>
            </a:xfrm>
            <a:prstGeom prst="roundRect">
              <a:avLst>
                <a:gd name="adj" fmla="val 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84695E72-8E52-4A22-BBE5-A91140D841B9}"/>
              </a:ext>
            </a:extLst>
          </p:cNvPr>
          <p:cNvSpPr txBox="1"/>
          <p:nvPr/>
        </p:nvSpPr>
        <p:spPr>
          <a:xfrm>
            <a:off x="242340" y="1925763"/>
            <a:ext cx="7181717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for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E06C75"/>
                </a:solidFill>
                <a:effectLst/>
                <a:latin typeface="Fira Code" panose="020B0809050000020004" pitchFamily="49" charset="0"/>
              </a:rPr>
              <a:t>j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E5C07B"/>
                </a:solidFill>
                <a:effectLst/>
                <a:latin typeface="Fira Code" panose="020B0809050000020004" pitchFamily="49" charset="0"/>
              </a:rPr>
              <a:t>:=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D19A66"/>
                </a:solidFill>
                <a:effectLst/>
                <a:latin typeface="Fira Code" panose="020B0809050000020004" pitchFamily="49" charset="0"/>
              </a:rPr>
              <a:t>0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; j </a:t>
            </a:r>
            <a:r>
              <a:rPr lang="en-US" altLang="zh-CN" sz="1400" b="0" dirty="0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&lt;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h; 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j</a:t>
            </a:r>
            <a:r>
              <a:rPr lang="en-US" altLang="zh-CN" sz="1400" b="0" dirty="0" err="1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++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{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    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utils.</a:t>
            </a:r>
            <a:r>
              <a:rPr lang="en-US" altLang="zh-CN" sz="1400" b="0" dirty="0" err="1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PrintProgress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(j, h)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    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for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 err="1">
                <a:solidFill>
                  <a:srgbClr val="E06C75"/>
                </a:solidFill>
                <a:effectLst/>
                <a:latin typeface="Fira Code" panose="020B0809050000020004" pitchFamily="49" charset="0"/>
              </a:rPr>
              <a:t>i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E5C07B"/>
                </a:solidFill>
                <a:effectLst/>
                <a:latin typeface="Fira Code" panose="020B0809050000020004" pitchFamily="49" charset="0"/>
              </a:rPr>
              <a:t>:=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D19A66"/>
                </a:solidFill>
                <a:effectLst/>
                <a:latin typeface="Fira Code" panose="020B0809050000020004" pitchFamily="49" charset="0"/>
              </a:rPr>
              <a:t>0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; 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i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&lt;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w; 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i</a:t>
            </a:r>
            <a:r>
              <a:rPr lang="en-US" altLang="zh-CN" sz="1400" b="0" dirty="0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++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{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        </a:t>
            </a:r>
            <a:r>
              <a:rPr lang="en-US" altLang="zh-CN" sz="1400" b="0" dirty="0">
                <a:solidFill>
                  <a:srgbClr val="E06C75"/>
                </a:solidFill>
                <a:effectLst/>
                <a:latin typeface="Fira Code" panose="020B0809050000020004" pitchFamily="49" charset="0"/>
              </a:rPr>
              <a:t>color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E5C07B"/>
                </a:solidFill>
                <a:effectLst/>
                <a:latin typeface="Fira Code" panose="020B0809050000020004" pitchFamily="49" charset="0"/>
              </a:rPr>
              <a:t>:=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utils.</a:t>
            </a:r>
            <a:r>
              <a:rPr lang="en-US" altLang="zh-CN" sz="1400" b="0" dirty="0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NewVector3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altLang="zh-CN" sz="1400" b="0" dirty="0">
                <a:solidFill>
                  <a:srgbClr val="D19A66"/>
                </a:solidFill>
                <a:effectLst/>
                <a:latin typeface="Fira Code" panose="020B0809050000020004" pitchFamily="49" charset="0"/>
              </a:rPr>
              <a:t>0.0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, </a:t>
            </a:r>
            <a:r>
              <a:rPr lang="en-US" altLang="zh-CN" sz="1400" b="0" dirty="0">
                <a:solidFill>
                  <a:srgbClr val="D19A66"/>
                </a:solidFill>
                <a:effectLst/>
                <a:latin typeface="Fira Code" panose="020B0809050000020004" pitchFamily="49" charset="0"/>
              </a:rPr>
              <a:t>0.0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, </a:t>
            </a:r>
            <a:r>
              <a:rPr lang="en-US" altLang="zh-CN" sz="1400" b="0" dirty="0">
                <a:solidFill>
                  <a:srgbClr val="D19A66"/>
                </a:solidFill>
                <a:effectLst/>
                <a:latin typeface="Fira Code" panose="020B0809050000020004" pitchFamily="49" charset="0"/>
              </a:rPr>
              <a:t>0.0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)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        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for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E06C75"/>
                </a:solidFill>
                <a:effectLst/>
                <a:latin typeface="Fira Code" panose="020B0809050000020004" pitchFamily="49" charset="0"/>
              </a:rPr>
              <a:t>k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E5C07B"/>
                </a:solidFill>
                <a:effectLst/>
                <a:latin typeface="Fira Code" panose="020B0809050000020004" pitchFamily="49" charset="0"/>
              </a:rPr>
              <a:t>:=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D19A66"/>
                </a:solidFill>
                <a:effectLst/>
                <a:latin typeface="Fira Code" panose="020B0809050000020004" pitchFamily="49" charset="0"/>
              </a:rPr>
              <a:t>0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; k </a:t>
            </a:r>
            <a:r>
              <a:rPr lang="en-US" altLang="zh-CN" sz="1400" b="0" dirty="0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&lt;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samplesPerPixel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; k</a:t>
            </a:r>
            <a:r>
              <a:rPr lang="en-US" altLang="zh-CN" sz="1400" b="0" dirty="0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++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{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            </a:t>
            </a:r>
            <a:r>
              <a:rPr lang="en-US" altLang="zh-CN" sz="1400" b="0" dirty="0">
                <a:solidFill>
                  <a:srgbClr val="E06C75"/>
                </a:solidFill>
                <a:effectLst/>
                <a:latin typeface="Fira Code" panose="020B0809050000020004" pitchFamily="49" charset="0"/>
              </a:rPr>
              <a:t>u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E5C07B"/>
                </a:solidFill>
                <a:effectLst/>
                <a:latin typeface="Fira Code" panose="020B0809050000020004" pitchFamily="49" charset="0"/>
              </a:rPr>
              <a:t>:=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(</a:t>
            </a:r>
            <a:r>
              <a:rPr lang="en-US" altLang="zh-CN" sz="1400" b="0" dirty="0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float32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i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) 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+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utils.</a:t>
            </a:r>
            <a:r>
              <a:rPr lang="en-US" altLang="zh-CN" sz="1400" b="0" dirty="0" err="1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Randf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()) 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/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float32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(w)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            </a:t>
            </a:r>
            <a:r>
              <a:rPr lang="en-US" altLang="zh-CN" sz="1400" b="0" dirty="0">
                <a:solidFill>
                  <a:srgbClr val="E06C75"/>
                </a:solidFill>
                <a:effectLst/>
                <a:latin typeface="Fira Code" panose="020B0809050000020004" pitchFamily="49" charset="0"/>
              </a:rPr>
              <a:t>v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E5C07B"/>
                </a:solidFill>
                <a:effectLst/>
                <a:latin typeface="Fira Code" panose="020B0809050000020004" pitchFamily="49" charset="0"/>
              </a:rPr>
              <a:t>:=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(</a:t>
            </a:r>
            <a:r>
              <a:rPr lang="en-US" altLang="zh-CN" sz="1400" b="0" dirty="0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float32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(j) 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+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utils.</a:t>
            </a:r>
            <a:r>
              <a:rPr lang="en-US" altLang="zh-CN" sz="1400" b="0" dirty="0" err="1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Randf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()) 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/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float32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(h)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            </a:t>
            </a:r>
            <a:r>
              <a:rPr lang="en-US" altLang="zh-CN" sz="1400" b="0" dirty="0">
                <a:solidFill>
                  <a:srgbClr val="E06C75"/>
                </a:solidFill>
                <a:effectLst/>
                <a:latin typeface="Fira Code" panose="020B0809050000020004" pitchFamily="49" charset="0"/>
              </a:rPr>
              <a:t>r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E5C07B"/>
                </a:solidFill>
                <a:effectLst/>
                <a:latin typeface="Fira Code" panose="020B0809050000020004" pitchFamily="49" charset="0"/>
              </a:rPr>
              <a:t>:=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cam.</a:t>
            </a:r>
            <a:r>
              <a:rPr lang="en-US" altLang="zh-CN" sz="1400" b="0" dirty="0" err="1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GetRay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(u, v)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            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color.</a:t>
            </a:r>
            <a:r>
              <a:rPr lang="en-US" altLang="zh-CN" sz="1400" b="0" dirty="0" err="1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Add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altLang="zh-CN" sz="1400" b="0" dirty="0" err="1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RayColor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(r, world, 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maxDepth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))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        }</a:t>
            </a:r>
          </a:p>
          <a:p>
            <a:b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</a:b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        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color.</a:t>
            </a:r>
            <a:r>
              <a:rPr lang="en-US" altLang="zh-CN" sz="1400" b="0" dirty="0" err="1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MulF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altLang="zh-CN" sz="1400" b="0" dirty="0">
                <a:solidFill>
                  <a:srgbClr val="D19A66"/>
                </a:solidFill>
                <a:effectLst/>
                <a:latin typeface="Fira Code" panose="020B0809050000020004" pitchFamily="49" charset="0"/>
              </a:rPr>
              <a:t>1.0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/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samplesPerPixel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)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        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color.</a:t>
            </a:r>
            <a:r>
              <a:rPr lang="en-US" altLang="zh-CN" sz="1400" b="0" dirty="0" err="1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Sqrt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()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        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img.</a:t>
            </a:r>
            <a:r>
              <a:rPr lang="en-US" altLang="zh-CN" sz="1400" b="0" dirty="0" err="1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SetRGB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i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, h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-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j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-</a:t>
            </a:r>
            <a:r>
              <a:rPr lang="en-US" altLang="zh-CN" sz="1400" b="0" dirty="0">
                <a:solidFill>
                  <a:srgbClr val="D19A66"/>
                </a:solidFill>
                <a:effectLst/>
                <a:latin typeface="Fira Code" panose="020B0809050000020004" pitchFamily="49" charset="0"/>
              </a:rPr>
              <a:t>1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, color)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    }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}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B4389DF-7729-46C1-A241-E5362B5D7E5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420100" y="2789464"/>
            <a:ext cx="2846614" cy="1423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49295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5789618-6D11-4BC5-A1D1-CF88472C3F19}"/>
              </a:ext>
            </a:extLst>
          </p:cNvPr>
          <p:cNvSpPr txBox="1">
            <a:spLocks/>
          </p:cNvSpPr>
          <p:nvPr/>
        </p:nvSpPr>
        <p:spPr>
          <a:xfrm>
            <a:off x="390195" y="287799"/>
            <a:ext cx="8732033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</a:rPr>
              <a:t>Diffuse Material</a:t>
            </a:r>
          </a:p>
        </p:txBody>
      </p:sp>
      <p:sp>
        <p:nvSpPr>
          <p:cNvPr id="21" name="标题 1">
            <a:extLst>
              <a:ext uri="{FF2B5EF4-FFF2-40B4-BE49-F238E27FC236}">
                <a16:creationId xmlns:a16="http://schemas.microsoft.com/office/drawing/2014/main" id="{F5EB3A12-BDEA-4123-8D7F-7518F0210B75}"/>
              </a:ext>
            </a:extLst>
          </p:cNvPr>
          <p:cNvSpPr txBox="1"/>
          <p:nvPr/>
        </p:nvSpPr>
        <p:spPr>
          <a:xfrm>
            <a:off x="832855" y="6147406"/>
            <a:ext cx="3323965" cy="3227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6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  <a:sym typeface="+mn-lt"/>
              </a:rPr>
              <a:t>2020</a:t>
            </a:r>
            <a:r>
              <a:rPr lang="zh-CN" altLang="en-US" sz="16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  <a:sym typeface="+mn-lt"/>
              </a:rPr>
              <a:t> </a:t>
            </a:r>
            <a:r>
              <a:rPr lang="en-US" altLang="zh-CN" sz="16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  <a:sym typeface="+mn-lt"/>
              </a:rPr>
              <a:t>TJMSC</a:t>
            </a:r>
            <a:r>
              <a:rPr lang="zh-CN" altLang="en-US" sz="16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  <a:sym typeface="+mn-lt"/>
              </a:rPr>
              <a:t> </a:t>
            </a:r>
            <a:r>
              <a:rPr lang="en-US" altLang="zh-CN" sz="16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  <a:sym typeface="+mn-lt"/>
              </a:rPr>
              <a:t>Tech.</a:t>
            </a:r>
            <a:r>
              <a:rPr lang="zh-CN" altLang="en-US" sz="16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  <a:sym typeface="+mn-lt"/>
              </a:rPr>
              <a:t> </a:t>
            </a:r>
            <a:r>
              <a:rPr lang="en-US" altLang="zh-CN" sz="16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  <a:sym typeface="+mn-lt"/>
              </a:rPr>
              <a:t>Courses</a:t>
            </a:r>
            <a:endParaRPr lang="zh-CN" altLang="en-US" sz="1600" dirty="0">
              <a:solidFill>
                <a:schemeClr val="bg2"/>
              </a:solidFill>
              <a:latin typeface="DengXian" charset="0"/>
              <a:ea typeface="DengXian" charset="0"/>
              <a:cs typeface="DengXian" charset="0"/>
              <a:sym typeface="+mn-lt"/>
            </a:endParaRPr>
          </a:p>
        </p:txBody>
      </p:sp>
      <p:sp>
        <p:nvSpPr>
          <p:cNvPr id="22" name="标题 1">
            <a:extLst>
              <a:ext uri="{FF2B5EF4-FFF2-40B4-BE49-F238E27FC236}">
                <a16:creationId xmlns:a16="http://schemas.microsoft.com/office/drawing/2014/main" id="{BF8CD409-D2F6-4209-9982-B8AA55F4B931}"/>
              </a:ext>
            </a:extLst>
          </p:cNvPr>
          <p:cNvSpPr txBox="1"/>
          <p:nvPr/>
        </p:nvSpPr>
        <p:spPr>
          <a:xfrm>
            <a:off x="832855" y="6466785"/>
            <a:ext cx="4019097" cy="3357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  <a:sym typeface="+mn-lt"/>
              </a:rPr>
              <a:t>Raytracing In One Weekend</a:t>
            </a:r>
            <a:endParaRPr lang="zh-CN" altLang="en-US" sz="2400" dirty="0">
              <a:solidFill>
                <a:schemeClr val="bg2"/>
              </a:solidFill>
              <a:latin typeface="DengXian" charset="0"/>
              <a:ea typeface="DengXian" charset="0"/>
              <a:cs typeface="DengXian" charset="0"/>
              <a:sym typeface="+mn-lt"/>
            </a:endParaRPr>
          </a:p>
        </p:txBody>
      </p:sp>
      <p:cxnSp>
        <p:nvCxnSpPr>
          <p:cNvPr id="23" name="直接连接符 6">
            <a:extLst>
              <a:ext uri="{FF2B5EF4-FFF2-40B4-BE49-F238E27FC236}">
                <a16:creationId xmlns:a16="http://schemas.microsoft.com/office/drawing/2014/main" id="{063841C9-2EE4-493F-9776-4C72D314B5C1}"/>
              </a:ext>
            </a:extLst>
          </p:cNvPr>
          <p:cNvCxnSpPr>
            <a:cxnSpLocks/>
          </p:cNvCxnSpPr>
          <p:nvPr/>
        </p:nvCxnSpPr>
        <p:spPr>
          <a:xfrm flipV="1">
            <a:off x="832855" y="6437289"/>
            <a:ext cx="3829001" cy="1111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4" name="组合 1">
            <a:extLst>
              <a:ext uri="{FF2B5EF4-FFF2-40B4-BE49-F238E27FC236}">
                <a16:creationId xmlns:a16="http://schemas.microsoft.com/office/drawing/2014/main" id="{162F5480-D0FD-4159-990E-C8BE2A267D4F}"/>
              </a:ext>
            </a:extLst>
          </p:cNvPr>
          <p:cNvGrpSpPr/>
          <p:nvPr/>
        </p:nvGrpSpPr>
        <p:grpSpPr>
          <a:xfrm>
            <a:off x="94485" y="6161516"/>
            <a:ext cx="629511" cy="609648"/>
            <a:chOff x="2316219" y="2407725"/>
            <a:chExt cx="2018544" cy="2015004"/>
          </a:xfrm>
        </p:grpSpPr>
        <p:sp>
          <p:nvSpPr>
            <p:cNvPr id="25" name="矩形: 圆角 5">
              <a:extLst>
                <a:ext uri="{FF2B5EF4-FFF2-40B4-BE49-F238E27FC236}">
                  <a16:creationId xmlns:a16="http://schemas.microsoft.com/office/drawing/2014/main" id="{8F0F5BD2-8151-4F4B-9BEF-C3372CD9EBBF}"/>
                </a:ext>
              </a:extLst>
            </p:cNvPr>
            <p:cNvSpPr/>
            <p:nvPr/>
          </p:nvSpPr>
          <p:spPr>
            <a:xfrm>
              <a:off x="2319758" y="2407725"/>
              <a:ext cx="948205" cy="948205"/>
            </a:xfrm>
            <a:prstGeom prst="roundRect">
              <a:avLst>
                <a:gd name="adj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: 圆角 12">
              <a:extLst>
                <a:ext uri="{FF2B5EF4-FFF2-40B4-BE49-F238E27FC236}">
                  <a16:creationId xmlns:a16="http://schemas.microsoft.com/office/drawing/2014/main" id="{0EFC5F4E-CD97-4C81-8B75-78D8E1A00A60}"/>
                </a:ext>
              </a:extLst>
            </p:cNvPr>
            <p:cNvSpPr/>
            <p:nvPr/>
          </p:nvSpPr>
          <p:spPr>
            <a:xfrm>
              <a:off x="3386558" y="2407725"/>
              <a:ext cx="948205" cy="948205"/>
            </a:xfrm>
            <a:prstGeom prst="roundRect">
              <a:avLst>
                <a:gd name="adj" fmla="val 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7" name="矩形: 圆角 14">
              <a:extLst>
                <a:ext uri="{FF2B5EF4-FFF2-40B4-BE49-F238E27FC236}">
                  <a16:creationId xmlns:a16="http://schemas.microsoft.com/office/drawing/2014/main" id="{6F0DE636-560C-4549-827A-DD5731F9A0AD}"/>
                </a:ext>
              </a:extLst>
            </p:cNvPr>
            <p:cNvSpPr/>
            <p:nvPr/>
          </p:nvSpPr>
          <p:spPr>
            <a:xfrm>
              <a:off x="3386556" y="3474524"/>
              <a:ext cx="948205" cy="948205"/>
            </a:xfrm>
            <a:prstGeom prst="roundRect">
              <a:avLst>
                <a:gd name="adj" fmla="val 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矩形: 圆角 15">
              <a:extLst>
                <a:ext uri="{FF2B5EF4-FFF2-40B4-BE49-F238E27FC236}">
                  <a16:creationId xmlns:a16="http://schemas.microsoft.com/office/drawing/2014/main" id="{2FD925D8-241D-4710-975D-7FF0F1BBDC50}"/>
                </a:ext>
              </a:extLst>
            </p:cNvPr>
            <p:cNvSpPr/>
            <p:nvPr/>
          </p:nvSpPr>
          <p:spPr>
            <a:xfrm>
              <a:off x="2316219" y="3474523"/>
              <a:ext cx="948205" cy="948205"/>
            </a:xfrm>
            <a:prstGeom prst="roundRect">
              <a:avLst>
                <a:gd name="adj" fmla="val 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84695E72-8E52-4A22-BBE5-A91140D841B9}"/>
              </a:ext>
            </a:extLst>
          </p:cNvPr>
          <p:cNvSpPr txBox="1"/>
          <p:nvPr/>
        </p:nvSpPr>
        <p:spPr>
          <a:xfrm>
            <a:off x="0" y="3429000"/>
            <a:ext cx="8237631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if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E06C75"/>
                </a:solidFill>
                <a:effectLst/>
                <a:latin typeface="Fira Code" panose="020B0809050000020004" pitchFamily="49" charset="0"/>
              </a:rPr>
              <a:t>rec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E5C07B"/>
                </a:solidFill>
                <a:effectLst/>
                <a:latin typeface="Fira Code" panose="020B0809050000020004" pitchFamily="49" charset="0"/>
              </a:rPr>
              <a:t>:=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world.</a:t>
            </a:r>
            <a:r>
              <a:rPr lang="en-US" altLang="zh-CN" sz="1400" b="0" dirty="0" err="1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Hit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(r, </a:t>
            </a:r>
            <a:r>
              <a:rPr lang="en-US" altLang="zh-CN" sz="1400" b="0" dirty="0">
                <a:solidFill>
                  <a:srgbClr val="D19A66"/>
                </a:solidFill>
                <a:effectLst/>
                <a:latin typeface="Fira Code" panose="020B0809050000020004" pitchFamily="49" charset="0"/>
              </a:rPr>
              <a:t>0.001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, utils.</a:t>
            </a:r>
            <a:r>
              <a:rPr lang="en-US" altLang="zh-CN" sz="1400" b="0" dirty="0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Inf32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altLang="zh-CN" sz="1400" b="0" dirty="0">
                <a:solidFill>
                  <a:srgbClr val="D19A66"/>
                </a:solidFill>
                <a:effectLst/>
                <a:latin typeface="Fira Code" panose="020B0809050000020004" pitchFamily="49" charset="0"/>
              </a:rPr>
              <a:t>1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)); rec </a:t>
            </a:r>
            <a:r>
              <a:rPr lang="en-US" altLang="zh-CN" sz="1400" b="0" dirty="0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!=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D19A66"/>
                </a:solidFill>
                <a:effectLst/>
                <a:latin typeface="Fira Code" panose="020B0809050000020004" pitchFamily="49" charset="0"/>
              </a:rPr>
              <a:t>nil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{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    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rec.Normal.</a:t>
            </a:r>
            <a:r>
              <a:rPr lang="en-US" altLang="zh-CN" sz="1400" b="0" dirty="0" err="1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Add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(utils.</a:t>
            </a:r>
            <a:r>
              <a:rPr lang="en-US" altLang="zh-CN" sz="1400" b="0" dirty="0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NewRandomVector3InUnitSphere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())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    </a:t>
            </a:r>
            <a:r>
              <a:rPr lang="en-US" altLang="zh-CN" sz="1400" b="0" dirty="0">
                <a:solidFill>
                  <a:srgbClr val="E06C75"/>
                </a:solidFill>
                <a:effectLst/>
                <a:latin typeface="Fira Code" panose="020B0809050000020004" pitchFamily="49" charset="0"/>
              </a:rPr>
              <a:t>ret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E5C07B"/>
                </a:solidFill>
                <a:effectLst/>
                <a:latin typeface="Fira Code" panose="020B0809050000020004" pitchFamily="49" charset="0"/>
              </a:rPr>
              <a:t>:=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 err="1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RayColor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utils.</a:t>
            </a:r>
            <a:r>
              <a:rPr lang="en-US" altLang="zh-CN" sz="1400" b="0" dirty="0" err="1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NewRay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rec.P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, 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rec.Normal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), world, depth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-</a:t>
            </a:r>
            <a:r>
              <a:rPr lang="en-US" altLang="zh-CN" sz="1400" b="0" dirty="0">
                <a:solidFill>
                  <a:srgbClr val="D19A66"/>
                </a:solidFill>
                <a:effectLst/>
                <a:latin typeface="Fira Code" panose="020B0809050000020004" pitchFamily="49" charset="0"/>
              </a:rPr>
              <a:t>1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)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    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ret.</a:t>
            </a:r>
            <a:r>
              <a:rPr lang="en-US" altLang="zh-CN" sz="1400" b="0" dirty="0" err="1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MulF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altLang="zh-CN" sz="1400" b="0" dirty="0">
                <a:solidFill>
                  <a:srgbClr val="D19A66"/>
                </a:solidFill>
                <a:effectLst/>
                <a:latin typeface="Fira Code" panose="020B0809050000020004" pitchFamily="49" charset="0"/>
              </a:rPr>
              <a:t>0.5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)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    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return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ret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}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B4389DF-7729-46C1-A241-E5362B5D7E5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309757" y="4767057"/>
            <a:ext cx="2846614" cy="142330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CD181FC-2BE8-41C4-B06F-34B1F008D582}"/>
              </a:ext>
            </a:extLst>
          </p:cNvPr>
          <p:cNvSpPr txBox="1"/>
          <p:nvPr/>
        </p:nvSpPr>
        <p:spPr>
          <a:xfrm>
            <a:off x="326571" y="1379289"/>
            <a:ext cx="7424057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0" dirty="0" err="1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func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61AFEF"/>
                </a:solidFill>
                <a:effectLst/>
                <a:latin typeface="Fira Code" panose="020B0809050000020004" pitchFamily="49" charset="0"/>
              </a:rPr>
              <a:t>NewRandomUnitVector3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() 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*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Vector3 {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altLang="zh-CN" sz="1400" b="0" dirty="0">
                <a:solidFill>
                  <a:srgbClr val="E06C75"/>
                </a:solidFill>
                <a:effectLst/>
                <a:latin typeface="Fira Code" panose="020B0809050000020004" pitchFamily="49" charset="0"/>
              </a:rPr>
              <a:t>a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E5C07B"/>
                </a:solidFill>
                <a:effectLst/>
                <a:latin typeface="Fira Code" panose="020B0809050000020004" pitchFamily="49" charset="0"/>
              </a:rPr>
              <a:t>:=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 err="1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RandfMinMax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altLang="zh-CN" sz="1400" b="0" dirty="0">
                <a:solidFill>
                  <a:srgbClr val="D19A66"/>
                </a:solidFill>
                <a:effectLst/>
                <a:latin typeface="Fira Code" panose="020B0809050000020004" pitchFamily="49" charset="0"/>
              </a:rPr>
              <a:t>0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, </a:t>
            </a:r>
            <a:r>
              <a:rPr lang="en-US" altLang="zh-CN" sz="1400" b="0" dirty="0">
                <a:solidFill>
                  <a:srgbClr val="D19A66"/>
                </a:solidFill>
                <a:effectLst/>
                <a:latin typeface="Fira Code" panose="020B0809050000020004" pitchFamily="49" charset="0"/>
              </a:rPr>
              <a:t>2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*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PI)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altLang="zh-CN" sz="1400" b="0" dirty="0">
                <a:solidFill>
                  <a:srgbClr val="E06C75"/>
                </a:solidFill>
                <a:effectLst/>
                <a:latin typeface="Fira Code" panose="020B0809050000020004" pitchFamily="49" charset="0"/>
              </a:rPr>
              <a:t>z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E5C07B"/>
                </a:solidFill>
                <a:effectLst/>
                <a:latin typeface="Fira Code" panose="020B0809050000020004" pitchFamily="49" charset="0"/>
              </a:rPr>
              <a:t>:=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 err="1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RandfMinMax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-</a:t>
            </a:r>
            <a:r>
              <a:rPr lang="en-US" altLang="zh-CN" sz="1400" b="0" dirty="0">
                <a:solidFill>
                  <a:srgbClr val="D19A66"/>
                </a:solidFill>
                <a:effectLst/>
                <a:latin typeface="Fira Code" panose="020B0809050000020004" pitchFamily="49" charset="0"/>
              </a:rPr>
              <a:t>1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, </a:t>
            </a:r>
            <a:r>
              <a:rPr lang="en-US" altLang="zh-CN" sz="1400" b="0" dirty="0">
                <a:solidFill>
                  <a:srgbClr val="D19A66"/>
                </a:solidFill>
                <a:effectLst/>
                <a:latin typeface="Fira Code" panose="020B0809050000020004" pitchFamily="49" charset="0"/>
              </a:rPr>
              <a:t>1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)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altLang="zh-CN" sz="1400" b="0" dirty="0">
                <a:solidFill>
                  <a:srgbClr val="E06C75"/>
                </a:solidFill>
                <a:effectLst/>
                <a:latin typeface="Fira Code" panose="020B0809050000020004" pitchFamily="49" charset="0"/>
              </a:rPr>
              <a:t>r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E5C07B"/>
                </a:solidFill>
                <a:effectLst/>
                <a:latin typeface="Fira Code" panose="020B0809050000020004" pitchFamily="49" charset="0"/>
              </a:rPr>
              <a:t>:=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 err="1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Sqrtf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altLang="zh-CN" sz="1400" b="0" dirty="0">
                <a:solidFill>
                  <a:srgbClr val="D19A66"/>
                </a:solidFill>
                <a:effectLst/>
                <a:latin typeface="Fira Code" panose="020B0809050000020004" pitchFamily="49" charset="0"/>
              </a:rPr>
              <a:t>1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-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z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*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z)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return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NewVector3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(r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*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math32.</a:t>
            </a:r>
            <a:r>
              <a:rPr lang="en-US" altLang="zh-CN" sz="1400" b="0" dirty="0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Cos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(a), r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*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math32.</a:t>
            </a:r>
            <a:r>
              <a:rPr lang="en-US" altLang="zh-CN" sz="1400" b="0" dirty="0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Sin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(a), z)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}</a:t>
            </a:r>
          </a:p>
        </p:txBody>
      </p:sp>
      <p:pic>
        <p:nvPicPr>
          <p:cNvPr id="21506" name="Picture 2">
            <a:extLst>
              <a:ext uri="{FF2B5EF4-FFF2-40B4-BE49-F238E27FC236}">
                <a16:creationId xmlns:a16="http://schemas.microsoft.com/office/drawing/2014/main" id="{BEC3AA54-1116-435F-93E3-0DC6887A23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0560" y="1278399"/>
            <a:ext cx="4104599" cy="2460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991194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5789618-6D11-4BC5-A1D1-CF88472C3F19}"/>
              </a:ext>
            </a:extLst>
          </p:cNvPr>
          <p:cNvSpPr txBox="1">
            <a:spLocks/>
          </p:cNvSpPr>
          <p:nvPr/>
        </p:nvSpPr>
        <p:spPr>
          <a:xfrm>
            <a:off x="390195" y="287799"/>
            <a:ext cx="8732033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</a:rPr>
              <a:t>Diffuse Material</a:t>
            </a:r>
          </a:p>
        </p:txBody>
      </p:sp>
      <p:sp>
        <p:nvSpPr>
          <p:cNvPr id="21" name="标题 1">
            <a:extLst>
              <a:ext uri="{FF2B5EF4-FFF2-40B4-BE49-F238E27FC236}">
                <a16:creationId xmlns:a16="http://schemas.microsoft.com/office/drawing/2014/main" id="{F5EB3A12-BDEA-4123-8D7F-7518F0210B75}"/>
              </a:ext>
            </a:extLst>
          </p:cNvPr>
          <p:cNvSpPr txBox="1"/>
          <p:nvPr/>
        </p:nvSpPr>
        <p:spPr>
          <a:xfrm>
            <a:off x="832855" y="6147406"/>
            <a:ext cx="3323965" cy="3227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6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  <a:sym typeface="+mn-lt"/>
              </a:rPr>
              <a:t>2020</a:t>
            </a:r>
            <a:r>
              <a:rPr lang="zh-CN" altLang="en-US" sz="16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  <a:sym typeface="+mn-lt"/>
              </a:rPr>
              <a:t> </a:t>
            </a:r>
            <a:r>
              <a:rPr lang="en-US" altLang="zh-CN" sz="16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  <a:sym typeface="+mn-lt"/>
              </a:rPr>
              <a:t>TJMSC</a:t>
            </a:r>
            <a:r>
              <a:rPr lang="zh-CN" altLang="en-US" sz="16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  <a:sym typeface="+mn-lt"/>
              </a:rPr>
              <a:t> </a:t>
            </a:r>
            <a:r>
              <a:rPr lang="en-US" altLang="zh-CN" sz="16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  <a:sym typeface="+mn-lt"/>
              </a:rPr>
              <a:t>Tech.</a:t>
            </a:r>
            <a:r>
              <a:rPr lang="zh-CN" altLang="en-US" sz="16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  <a:sym typeface="+mn-lt"/>
              </a:rPr>
              <a:t> </a:t>
            </a:r>
            <a:r>
              <a:rPr lang="en-US" altLang="zh-CN" sz="16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  <a:sym typeface="+mn-lt"/>
              </a:rPr>
              <a:t>Courses</a:t>
            </a:r>
            <a:endParaRPr lang="zh-CN" altLang="en-US" sz="1600" dirty="0">
              <a:solidFill>
                <a:schemeClr val="bg2"/>
              </a:solidFill>
              <a:latin typeface="DengXian" charset="0"/>
              <a:ea typeface="DengXian" charset="0"/>
              <a:cs typeface="DengXian" charset="0"/>
              <a:sym typeface="+mn-lt"/>
            </a:endParaRPr>
          </a:p>
        </p:txBody>
      </p:sp>
      <p:sp>
        <p:nvSpPr>
          <p:cNvPr id="22" name="标题 1">
            <a:extLst>
              <a:ext uri="{FF2B5EF4-FFF2-40B4-BE49-F238E27FC236}">
                <a16:creationId xmlns:a16="http://schemas.microsoft.com/office/drawing/2014/main" id="{BF8CD409-D2F6-4209-9982-B8AA55F4B931}"/>
              </a:ext>
            </a:extLst>
          </p:cNvPr>
          <p:cNvSpPr txBox="1"/>
          <p:nvPr/>
        </p:nvSpPr>
        <p:spPr>
          <a:xfrm>
            <a:off x="832855" y="6466785"/>
            <a:ext cx="4019097" cy="3357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  <a:sym typeface="+mn-lt"/>
              </a:rPr>
              <a:t>Raytracing In One Weekend</a:t>
            </a:r>
            <a:endParaRPr lang="zh-CN" altLang="en-US" sz="2400" dirty="0">
              <a:solidFill>
                <a:schemeClr val="bg2"/>
              </a:solidFill>
              <a:latin typeface="DengXian" charset="0"/>
              <a:ea typeface="DengXian" charset="0"/>
              <a:cs typeface="DengXian" charset="0"/>
              <a:sym typeface="+mn-lt"/>
            </a:endParaRPr>
          </a:p>
        </p:txBody>
      </p:sp>
      <p:cxnSp>
        <p:nvCxnSpPr>
          <p:cNvPr id="23" name="直接连接符 6">
            <a:extLst>
              <a:ext uri="{FF2B5EF4-FFF2-40B4-BE49-F238E27FC236}">
                <a16:creationId xmlns:a16="http://schemas.microsoft.com/office/drawing/2014/main" id="{063841C9-2EE4-493F-9776-4C72D314B5C1}"/>
              </a:ext>
            </a:extLst>
          </p:cNvPr>
          <p:cNvCxnSpPr>
            <a:cxnSpLocks/>
          </p:cNvCxnSpPr>
          <p:nvPr/>
        </p:nvCxnSpPr>
        <p:spPr>
          <a:xfrm flipV="1">
            <a:off x="832855" y="6437289"/>
            <a:ext cx="3829001" cy="1111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4" name="组合 1">
            <a:extLst>
              <a:ext uri="{FF2B5EF4-FFF2-40B4-BE49-F238E27FC236}">
                <a16:creationId xmlns:a16="http://schemas.microsoft.com/office/drawing/2014/main" id="{162F5480-D0FD-4159-990E-C8BE2A267D4F}"/>
              </a:ext>
            </a:extLst>
          </p:cNvPr>
          <p:cNvGrpSpPr/>
          <p:nvPr/>
        </p:nvGrpSpPr>
        <p:grpSpPr>
          <a:xfrm>
            <a:off x="94485" y="6161516"/>
            <a:ext cx="629511" cy="609648"/>
            <a:chOff x="2316219" y="2407725"/>
            <a:chExt cx="2018544" cy="2015004"/>
          </a:xfrm>
        </p:grpSpPr>
        <p:sp>
          <p:nvSpPr>
            <p:cNvPr id="25" name="矩形: 圆角 5">
              <a:extLst>
                <a:ext uri="{FF2B5EF4-FFF2-40B4-BE49-F238E27FC236}">
                  <a16:creationId xmlns:a16="http://schemas.microsoft.com/office/drawing/2014/main" id="{8F0F5BD2-8151-4F4B-9BEF-C3372CD9EBBF}"/>
                </a:ext>
              </a:extLst>
            </p:cNvPr>
            <p:cNvSpPr/>
            <p:nvPr/>
          </p:nvSpPr>
          <p:spPr>
            <a:xfrm>
              <a:off x="2319758" y="2407725"/>
              <a:ext cx="948205" cy="948205"/>
            </a:xfrm>
            <a:prstGeom prst="roundRect">
              <a:avLst>
                <a:gd name="adj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: 圆角 12">
              <a:extLst>
                <a:ext uri="{FF2B5EF4-FFF2-40B4-BE49-F238E27FC236}">
                  <a16:creationId xmlns:a16="http://schemas.microsoft.com/office/drawing/2014/main" id="{0EFC5F4E-CD97-4C81-8B75-78D8E1A00A60}"/>
                </a:ext>
              </a:extLst>
            </p:cNvPr>
            <p:cNvSpPr/>
            <p:nvPr/>
          </p:nvSpPr>
          <p:spPr>
            <a:xfrm>
              <a:off x="3386558" y="2407725"/>
              <a:ext cx="948205" cy="948205"/>
            </a:xfrm>
            <a:prstGeom prst="roundRect">
              <a:avLst>
                <a:gd name="adj" fmla="val 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7" name="矩形: 圆角 14">
              <a:extLst>
                <a:ext uri="{FF2B5EF4-FFF2-40B4-BE49-F238E27FC236}">
                  <a16:creationId xmlns:a16="http://schemas.microsoft.com/office/drawing/2014/main" id="{6F0DE636-560C-4549-827A-DD5731F9A0AD}"/>
                </a:ext>
              </a:extLst>
            </p:cNvPr>
            <p:cNvSpPr/>
            <p:nvPr/>
          </p:nvSpPr>
          <p:spPr>
            <a:xfrm>
              <a:off x="3386556" y="3474524"/>
              <a:ext cx="948205" cy="948205"/>
            </a:xfrm>
            <a:prstGeom prst="roundRect">
              <a:avLst>
                <a:gd name="adj" fmla="val 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矩形: 圆角 15">
              <a:extLst>
                <a:ext uri="{FF2B5EF4-FFF2-40B4-BE49-F238E27FC236}">
                  <a16:creationId xmlns:a16="http://schemas.microsoft.com/office/drawing/2014/main" id="{2FD925D8-241D-4710-975D-7FF0F1BBDC50}"/>
                </a:ext>
              </a:extLst>
            </p:cNvPr>
            <p:cNvSpPr/>
            <p:nvPr/>
          </p:nvSpPr>
          <p:spPr>
            <a:xfrm>
              <a:off x="2316219" y="3474523"/>
              <a:ext cx="948205" cy="948205"/>
            </a:xfrm>
            <a:prstGeom prst="roundRect">
              <a:avLst>
                <a:gd name="adj" fmla="val 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84695E72-8E52-4A22-BBE5-A91140D841B9}"/>
              </a:ext>
            </a:extLst>
          </p:cNvPr>
          <p:cNvSpPr txBox="1"/>
          <p:nvPr/>
        </p:nvSpPr>
        <p:spPr>
          <a:xfrm>
            <a:off x="0" y="3429000"/>
            <a:ext cx="8237631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if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E06C75"/>
                </a:solidFill>
                <a:effectLst/>
                <a:latin typeface="Fira Code" panose="020B0809050000020004" pitchFamily="49" charset="0"/>
              </a:rPr>
              <a:t>rec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E5C07B"/>
                </a:solidFill>
                <a:effectLst/>
                <a:latin typeface="Fira Code" panose="020B0809050000020004" pitchFamily="49" charset="0"/>
              </a:rPr>
              <a:t>:=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world.</a:t>
            </a:r>
            <a:r>
              <a:rPr lang="en-US" altLang="zh-CN" sz="1400" b="0" dirty="0" err="1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Hit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(r, </a:t>
            </a:r>
            <a:r>
              <a:rPr lang="en-US" altLang="zh-CN" sz="1400" b="0" dirty="0">
                <a:solidFill>
                  <a:srgbClr val="D19A66"/>
                </a:solidFill>
                <a:effectLst/>
                <a:latin typeface="Fira Code" panose="020B0809050000020004" pitchFamily="49" charset="0"/>
              </a:rPr>
              <a:t>0.001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, utils.</a:t>
            </a:r>
            <a:r>
              <a:rPr lang="en-US" altLang="zh-CN" sz="1400" b="0" dirty="0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Inf32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altLang="zh-CN" sz="1400" b="0" dirty="0">
                <a:solidFill>
                  <a:srgbClr val="D19A66"/>
                </a:solidFill>
                <a:effectLst/>
                <a:latin typeface="Fira Code" panose="020B0809050000020004" pitchFamily="49" charset="0"/>
              </a:rPr>
              <a:t>1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)); rec </a:t>
            </a:r>
            <a:r>
              <a:rPr lang="en-US" altLang="zh-CN" sz="1400" b="0" dirty="0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!=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D19A66"/>
                </a:solidFill>
                <a:effectLst/>
                <a:latin typeface="Fira Code" panose="020B0809050000020004" pitchFamily="49" charset="0"/>
              </a:rPr>
              <a:t>nil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{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    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rec.Normal.</a:t>
            </a:r>
            <a:r>
              <a:rPr lang="en-US" altLang="zh-CN" sz="1400" b="0" dirty="0" err="1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Add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(utils.</a:t>
            </a:r>
            <a:r>
              <a:rPr lang="en-US" altLang="zh-CN" sz="1400" b="0" dirty="0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 NewRandomUnitVector3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())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    </a:t>
            </a:r>
            <a:r>
              <a:rPr lang="en-US" altLang="zh-CN" sz="1400" b="0" dirty="0">
                <a:solidFill>
                  <a:srgbClr val="E06C75"/>
                </a:solidFill>
                <a:effectLst/>
                <a:latin typeface="Fira Code" panose="020B0809050000020004" pitchFamily="49" charset="0"/>
              </a:rPr>
              <a:t>ret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E5C07B"/>
                </a:solidFill>
                <a:effectLst/>
                <a:latin typeface="Fira Code" panose="020B0809050000020004" pitchFamily="49" charset="0"/>
              </a:rPr>
              <a:t>:=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 err="1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RayColor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utils.</a:t>
            </a:r>
            <a:r>
              <a:rPr lang="en-US" altLang="zh-CN" sz="1400" b="0" dirty="0" err="1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NewRay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rec.P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, 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rec.Normal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), world, depth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-</a:t>
            </a:r>
            <a:r>
              <a:rPr lang="en-US" altLang="zh-CN" sz="1400" b="0" dirty="0">
                <a:solidFill>
                  <a:srgbClr val="D19A66"/>
                </a:solidFill>
                <a:effectLst/>
                <a:latin typeface="Fira Code" panose="020B0809050000020004" pitchFamily="49" charset="0"/>
              </a:rPr>
              <a:t>1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)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    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ret.</a:t>
            </a:r>
            <a:r>
              <a:rPr lang="en-US" altLang="zh-CN" sz="1400" b="0" dirty="0" err="1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MulF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altLang="zh-CN" sz="1400" b="0" dirty="0">
                <a:solidFill>
                  <a:srgbClr val="D19A66"/>
                </a:solidFill>
                <a:effectLst/>
                <a:latin typeface="Fira Code" panose="020B0809050000020004" pitchFamily="49" charset="0"/>
              </a:rPr>
              <a:t>0.5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)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    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return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ret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}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B4389DF-7729-46C1-A241-E5362B5D7E5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309757" y="4767057"/>
            <a:ext cx="2846614" cy="142330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CD181FC-2BE8-41C4-B06F-34B1F008D582}"/>
              </a:ext>
            </a:extLst>
          </p:cNvPr>
          <p:cNvSpPr txBox="1"/>
          <p:nvPr/>
        </p:nvSpPr>
        <p:spPr>
          <a:xfrm>
            <a:off x="326571" y="1379289"/>
            <a:ext cx="7424057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0" dirty="0" err="1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func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61AFEF"/>
                </a:solidFill>
                <a:effectLst/>
                <a:latin typeface="Fira Code" panose="020B0809050000020004" pitchFamily="49" charset="0"/>
              </a:rPr>
              <a:t>NewRandomUnitVector3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() 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*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Vector3 {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altLang="zh-CN" sz="1400" b="0" dirty="0">
                <a:solidFill>
                  <a:srgbClr val="E06C75"/>
                </a:solidFill>
                <a:effectLst/>
                <a:latin typeface="Fira Code" panose="020B0809050000020004" pitchFamily="49" charset="0"/>
              </a:rPr>
              <a:t>a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E5C07B"/>
                </a:solidFill>
                <a:effectLst/>
                <a:latin typeface="Fira Code" panose="020B0809050000020004" pitchFamily="49" charset="0"/>
              </a:rPr>
              <a:t>:=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 err="1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RandfMinMax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altLang="zh-CN" sz="1400" b="0" dirty="0">
                <a:solidFill>
                  <a:srgbClr val="D19A66"/>
                </a:solidFill>
                <a:effectLst/>
                <a:latin typeface="Fira Code" panose="020B0809050000020004" pitchFamily="49" charset="0"/>
              </a:rPr>
              <a:t>0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, </a:t>
            </a:r>
            <a:r>
              <a:rPr lang="en-US" altLang="zh-CN" sz="1400" b="0" dirty="0">
                <a:solidFill>
                  <a:srgbClr val="D19A66"/>
                </a:solidFill>
                <a:effectLst/>
                <a:latin typeface="Fira Code" panose="020B0809050000020004" pitchFamily="49" charset="0"/>
              </a:rPr>
              <a:t>2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*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PI)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altLang="zh-CN" sz="1400" b="0" dirty="0">
                <a:solidFill>
                  <a:srgbClr val="E06C75"/>
                </a:solidFill>
                <a:effectLst/>
                <a:latin typeface="Fira Code" panose="020B0809050000020004" pitchFamily="49" charset="0"/>
              </a:rPr>
              <a:t>z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E5C07B"/>
                </a:solidFill>
                <a:effectLst/>
                <a:latin typeface="Fira Code" panose="020B0809050000020004" pitchFamily="49" charset="0"/>
              </a:rPr>
              <a:t>:=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 err="1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RandfMinMax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-</a:t>
            </a:r>
            <a:r>
              <a:rPr lang="en-US" altLang="zh-CN" sz="1400" b="0" dirty="0">
                <a:solidFill>
                  <a:srgbClr val="D19A66"/>
                </a:solidFill>
                <a:effectLst/>
                <a:latin typeface="Fira Code" panose="020B0809050000020004" pitchFamily="49" charset="0"/>
              </a:rPr>
              <a:t>1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, </a:t>
            </a:r>
            <a:r>
              <a:rPr lang="en-US" altLang="zh-CN" sz="1400" b="0" dirty="0">
                <a:solidFill>
                  <a:srgbClr val="D19A66"/>
                </a:solidFill>
                <a:effectLst/>
                <a:latin typeface="Fira Code" panose="020B0809050000020004" pitchFamily="49" charset="0"/>
              </a:rPr>
              <a:t>1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)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altLang="zh-CN" sz="1400" b="0" dirty="0">
                <a:solidFill>
                  <a:srgbClr val="E06C75"/>
                </a:solidFill>
                <a:effectLst/>
                <a:latin typeface="Fira Code" panose="020B0809050000020004" pitchFamily="49" charset="0"/>
              </a:rPr>
              <a:t>r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E5C07B"/>
                </a:solidFill>
                <a:effectLst/>
                <a:latin typeface="Fira Code" panose="020B0809050000020004" pitchFamily="49" charset="0"/>
              </a:rPr>
              <a:t>:=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 err="1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Sqrtf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altLang="zh-CN" sz="1400" b="0" dirty="0">
                <a:solidFill>
                  <a:srgbClr val="D19A66"/>
                </a:solidFill>
                <a:effectLst/>
                <a:latin typeface="Fira Code" panose="020B0809050000020004" pitchFamily="49" charset="0"/>
              </a:rPr>
              <a:t>1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-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z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*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z)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return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NewVector3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(r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*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math32.</a:t>
            </a:r>
            <a:r>
              <a:rPr lang="en-US" altLang="zh-CN" sz="1400" b="0" dirty="0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Cos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(a), r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*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math32.</a:t>
            </a:r>
            <a:r>
              <a:rPr lang="en-US" altLang="zh-CN" sz="1400" b="0" dirty="0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Sin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(a), z)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}</a:t>
            </a:r>
          </a:p>
        </p:txBody>
      </p:sp>
      <p:pic>
        <p:nvPicPr>
          <p:cNvPr id="21506" name="Picture 2">
            <a:extLst>
              <a:ext uri="{FF2B5EF4-FFF2-40B4-BE49-F238E27FC236}">
                <a16:creationId xmlns:a16="http://schemas.microsoft.com/office/drawing/2014/main" id="{BEC3AA54-1116-435F-93E3-0DC6887A23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0560" y="1278399"/>
            <a:ext cx="4104599" cy="2460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700918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5789618-6D11-4BC5-A1D1-CF88472C3F19}"/>
              </a:ext>
            </a:extLst>
          </p:cNvPr>
          <p:cNvSpPr txBox="1">
            <a:spLocks/>
          </p:cNvSpPr>
          <p:nvPr/>
        </p:nvSpPr>
        <p:spPr>
          <a:xfrm>
            <a:off x="390195" y="287799"/>
            <a:ext cx="8732033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</a:rPr>
              <a:t>Diffuse Material</a:t>
            </a:r>
          </a:p>
        </p:txBody>
      </p:sp>
      <p:sp>
        <p:nvSpPr>
          <p:cNvPr id="21" name="标题 1">
            <a:extLst>
              <a:ext uri="{FF2B5EF4-FFF2-40B4-BE49-F238E27FC236}">
                <a16:creationId xmlns:a16="http://schemas.microsoft.com/office/drawing/2014/main" id="{F5EB3A12-BDEA-4123-8D7F-7518F0210B75}"/>
              </a:ext>
            </a:extLst>
          </p:cNvPr>
          <p:cNvSpPr txBox="1"/>
          <p:nvPr/>
        </p:nvSpPr>
        <p:spPr>
          <a:xfrm>
            <a:off x="832855" y="6147406"/>
            <a:ext cx="3323965" cy="3227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6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  <a:sym typeface="+mn-lt"/>
              </a:rPr>
              <a:t>2020</a:t>
            </a:r>
            <a:r>
              <a:rPr lang="zh-CN" altLang="en-US" sz="16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  <a:sym typeface="+mn-lt"/>
              </a:rPr>
              <a:t> </a:t>
            </a:r>
            <a:r>
              <a:rPr lang="en-US" altLang="zh-CN" sz="16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  <a:sym typeface="+mn-lt"/>
              </a:rPr>
              <a:t>TJMSC</a:t>
            </a:r>
            <a:r>
              <a:rPr lang="zh-CN" altLang="en-US" sz="16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  <a:sym typeface="+mn-lt"/>
              </a:rPr>
              <a:t> </a:t>
            </a:r>
            <a:r>
              <a:rPr lang="en-US" altLang="zh-CN" sz="16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  <a:sym typeface="+mn-lt"/>
              </a:rPr>
              <a:t>Tech.</a:t>
            </a:r>
            <a:r>
              <a:rPr lang="zh-CN" altLang="en-US" sz="16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  <a:sym typeface="+mn-lt"/>
              </a:rPr>
              <a:t> </a:t>
            </a:r>
            <a:r>
              <a:rPr lang="en-US" altLang="zh-CN" sz="16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  <a:sym typeface="+mn-lt"/>
              </a:rPr>
              <a:t>Courses</a:t>
            </a:r>
            <a:endParaRPr lang="zh-CN" altLang="en-US" sz="1600" dirty="0">
              <a:solidFill>
                <a:schemeClr val="bg2"/>
              </a:solidFill>
              <a:latin typeface="DengXian" charset="0"/>
              <a:ea typeface="DengXian" charset="0"/>
              <a:cs typeface="DengXian" charset="0"/>
              <a:sym typeface="+mn-lt"/>
            </a:endParaRPr>
          </a:p>
        </p:txBody>
      </p:sp>
      <p:sp>
        <p:nvSpPr>
          <p:cNvPr id="22" name="标题 1">
            <a:extLst>
              <a:ext uri="{FF2B5EF4-FFF2-40B4-BE49-F238E27FC236}">
                <a16:creationId xmlns:a16="http://schemas.microsoft.com/office/drawing/2014/main" id="{BF8CD409-D2F6-4209-9982-B8AA55F4B931}"/>
              </a:ext>
            </a:extLst>
          </p:cNvPr>
          <p:cNvSpPr txBox="1"/>
          <p:nvPr/>
        </p:nvSpPr>
        <p:spPr>
          <a:xfrm>
            <a:off x="832855" y="6466785"/>
            <a:ext cx="4019097" cy="3357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  <a:sym typeface="+mn-lt"/>
              </a:rPr>
              <a:t>Raytracing In One Weekend</a:t>
            </a:r>
            <a:endParaRPr lang="zh-CN" altLang="en-US" sz="2400" dirty="0">
              <a:solidFill>
                <a:schemeClr val="bg2"/>
              </a:solidFill>
              <a:latin typeface="DengXian" charset="0"/>
              <a:ea typeface="DengXian" charset="0"/>
              <a:cs typeface="DengXian" charset="0"/>
              <a:sym typeface="+mn-lt"/>
            </a:endParaRPr>
          </a:p>
        </p:txBody>
      </p:sp>
      <p:cxnSp>
        <p:nvCxnSpPr>
          <p:cNvPr id="23" name="直接连接符 6">
            <a:extLst>
              <a:ext uri="{FF2B5EF4-FFF2-40B4-BE49-F238E27FC236}">
                <a16:creationId xmlns:a16="http://schemas.microsoft.com/office/drawing/2014/main" id="{063841C9-2EE4-493F-9776-4C72D314B5C1}"/>
              </a:ext>
            </a:extLst>
          </p:cNvPr>
          <p:cNvCxnSpPr>
            <a:cxnSpLocks/>
          </p:cNvCxnSpPr>
          <p:nvPr/>
        </p:nvCxnSpPr>
        <p:spPr>
          <a:xfrm flipV="1">
            <a:off x="832855" y="6437289"/>
            <a:ext cx="3829001" cy="1111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4" name="组合 1">
            <a:extLst>
              <a:ext uri="{FF2B5EF4-FFF2-40B4-BE49-F238E27FC236}">
                <a16:creationId xmlns:a16="http://schemas.microsoft.com/office/drawing/2014/main" id="{162F5480-D0FD-4159-990E-C8BE2A267D4F}"/>
              </a:ext>
            </a:extLst>
          </p:cNvPr>
          <p:cNvGrpSpPr/>
          <p:nvPr/>
        </p:nvGrpSpPr>
        <p:grpSpPr>
          <a:xfrm>
            <a:off x="94485" y="6161516"/>
            <a:ext cx="629511" cy="609648"/>
            <a:chOff x="2316219" y="2407725"/>
            <a:chExt cx="2018544" cy="2015004"/>
          </a:xfrm>
        </p:grpSpPr>
        <p:sp>
          <p:nvSpPr>
            <p:cNvPr id="25" name="矩形: 圆角 5">
              <a:extLst>
                <a:ext uri="{FF2B5EF4-FFF2-40B4-BE49-F238E27FC236}">
                  <a16:creationId xmlns:a16="http://schemas.microsoft.com/office/drawing/2014/main" id="{8F0F5BD2-8151-4F4B-9BEF-C3372CD9EBBF}"/>
                </a:ext>
              </a:extLst>
            </p:cNvPr>
            <p:cNvSpPr/>
            <p:nvPr/>
          </p:nvSpPr>
          <p:spPr>
            <a:xfrm>
              <a:off x="2319758" y="2407725"/>
              <a:ext cx="948205" cy="948205"/>
            </a:xfrm>
            <a:prstGeom prst="roundRect">
              <a:avLst>
                <a:gd name="adj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: 圆角 12">
              <a:extLst>
                <a:ext uri="{FF2B5EF4-FFF2-40B4-BE49-F238E27FC236}">
                  <a16:creationId xmlns:a16="http://schemas.microsoft.com/office/drawing/2014/main" id="{0EFC5F4E-CD97-4C81-8B75-78D8E1A00A60}"/>
                </a:ext>
              </a:extLst>
            </p:cNvPr>
            <p:cNvSpPr/>
            <p:nvPr/>
          </p:nvSpPr>
          <p:spPr>
            <a:xfrm>
              <a:off x="3386558" y="2407725"/>
              <a:ext cx="948205" cy="948205"/>
            </a:xfrm>
            <a:prstGeom prst="roundRect">
              <a:avLst>
                <a:gd name="adj" fmla="val 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7" name="矩形: 圆角 14">
              <a:extLst>
                <a:ext uri="{FF2B5EF4-FFF2-40B4-BE49-F238E27FC236}">
                  <a16:creationId xmlns:a16="http://schemas.microsoft.com/office/drawing/2014/main" id="{6F0DE636-560C-4549-827A-DD5731F9A0AD}"/>
                </a:ext>
              </a:extLst>
            </p:cNvPr>
            <p:cNvSpPr/>
            <p:nvPr/>
          </p:nvSpPr>
          <p:spPr>
            <a:xfrm>
              <a:off x="3386556" y="3474524"/>
              <a:ext cx="948205" cy="948205"/>
            </a:xfrm>
            <a:prstGeom prst="roundRect">
              <a:avLst>
                <a:gd name="adj" fmla="val 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矩形: 圆角 15">
              <a:extLst>
                <a:ext uri="{FF2B5EF4-FFF2-40B4-BE49-F238E27FC236}">
                  <a16:creationId xmlns:a16="http://schemas.microsoft.com/office/drawing/2014/main" id="{2FD925D8-241D-4710-975D-7FF0F1BBDC50}"/>
                </a:ext>
              </a:extLst>
            </p:cNvPr>
            <p:cNvSpPr/>
            <p:nvPr/>
          </p:nvSpPr>
          <p:spPr>
            <a:xfrm>
              <a:off x="2316219" y="3474523"/>
              <a:ext cx="948205" cy="948205"/>
            </a:xfrm>
            <a:prstGeom prst="roundRect">
              <a:avLst>
                <a:gd name="adj" fmla="val 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FB4389DF-7729-46C1-A241-E5362B5D7E5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309757" y="4767057"/>
            <a:ext cx="2846614" cy="142330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CD181FC-2BE8-41C4-B06F-34B1F008D582}"/>
              </a:ext>
            </a:extLst>
          </p:cNvPr>
          <p:cNvSpPr txBox="1"/>
          <p:nvPr/>
        </p:nvSpPr>
        <p:spPr>
          <a:xfrm>
            <a:off x="326571" y="1379289"/>
            <a:ext cx="7424057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0" dirty="0" err="1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func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61AFEF"/>
                </a:solidFill>
                <a:effectLst/>
                <a:latin typeface="Fira Code" panose="020B0809050000020004" pitchFamily="49" charset="0"/>
              </a:rPr>
              <a:t>NewRandomVector3InHemisphere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(normal 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*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Vector3) 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*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Vector3 {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altLang="zh-CN" sz="1400" b="0" dirty="0" err="1">
                <a:solidFill>
                  <a:srgbClr val="E06C75"/>
                </a:solidFill>
                <a:effectLst/>
                <a:latin typeface="Fira Code" panose="020B0809050000020004" pitchFamily="49" charset="0"/>
              </a:rPr>
              <a:t>inUnitSphere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E5C07B"/>
                </a:solidFill>
                <a:effectLst/>
                <a:latin typeface="Fira Code" panose="020B0809050000020004" pitchFamily="49" charset="0"/>
              </a:rPr>
              <a:t>:=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NewRandomVector3InUnitSphere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()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if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inUnitSphere.</a:t>
            </a:r>
            <a:r>
              <a:rPr lang="en-US" altLang="zh-CN" sz="1400" b="0" dirty="0" err="1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Dot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(normal) </a:t>
            </a:r>
            <a:r>
              <a:rPr lang="en-US" altLang="zh-CN" sz="1400" b="0" dirty="0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&lt;=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D19A66"/>
                </a:solidFill>
                <a:effectLst/>
                <a:latin typeface="Fira Code" panose="020B0809050000020004" pitchFamily="49" charset="0"/>
              </a:rPr>
              <a:t>0.0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{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    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inUnitSphere.</a:t>
            </a:r>
            <a:r>
              <a:rPr lang="en-US" altLang="zh-CN" sz="1400" b="0" dirty="0" err="1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MulF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-</a:t>
            </a:r>
            <a:r>
              <a:rPr lang="en-US" altLang="zh-CN" sz="1400" b="0" dirty="0">
                <a:solidFill>
                  <a:srgbClr val="D19A66"/>
                </a:solidFill>
                <a:effectLst/>
                <a:latin typeface="Fira Code" panose="020B0809050000020004" pitchFamily="49" charset="0"/>
              </a:rPr>
              <a:t>1.0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)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}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return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inUnitSphere</a:t>
            </a:r>
            <a:endParaRPr lang="en-US" altLang="zh-CN" sz="1400" b="0" dirty="0">
              <a:solidFill>
                <a:srgbClr val="ABB2BF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}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B49F35C-CC06-41AC-89EC-09DE1CF784D8}"/>
              </a:ext>
            </a:extLst>
          </p:cNvPr>
          <p:cNvSpPr txBox="1"/>
          <p:nvPr/>
        </p:nvSpPr>
        <p:spPr>
          <a:xfrm>
            <a:off x="0" y="3429000"/>
            <a:ext cx="8237631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if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E06C75"/>
                </a:solidFill>
                <a:effectLst/>
                <a:latin typeface="Fira Code" panose="020B0809050000020004" pitchFamily="49" charset="0"/>
              </a:rPr>
              <a:t>rec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E5C07B"/>
                </a:solidFill>
                <a:effectLst/>
                <a:latin typeface="Fira Code" panose="020B0809050000020004" pitchFamily="49" charset="0"/>
              </a:rPr>
              <a:t>:=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world.</a:t>
            </a:r>
            <a:r>
              <a:rPr lang="en-US" altLang="zh-CN" sz="1400" b="0" dirty="0" err="1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Hit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(r, </a:t>
            </a:r>
            <a:r>
              <a:rPr lang="en-US" altLang="zh-CN" sz="1400" b="0" dirty="0">
                <a:solidFill>
                  <a:srgbClr val="D19A66"/>
                </a:solidFill>
                <a:effectLst/>
                <a:latin typeface="Fira Code" panose="020B0809050000020004" pitchFamily="49" charset="0"/>
              </a:rPr>
              <a:t>0.001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, utils.</a:t>
            </a:r>
            <a:r>
              <a:rPr lang="en-US" altLang="zh-CN" sz="1400" b="0" dirty="0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Inf32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altLang="zh-CN" sz="1400" b="0" dirty="0">
                <a:solidFill>
                  <a:srgbClr val="D19A66"/>
                </a:solidFill>
                <a:effectLst/>
                <a:latin typeface="Fira Code" panose="020B0809050000020004" pitchFamily="49" charset="0"/>
              </a:rPr>
              <a:t>1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)); rec </a:t>
            </a:r>
            <a:r>
              <a:rPr lang="en-US" altLang="zh-CN" sz="1400" b="0" dirty="0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!=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D19A66"/>
                </a:solidFill>
                <a:effectLst/>
                <a:latin typeface="Fira Code" panose="020B0809050000020004" pitchFamily="49" charset="0"/>
              </a:rPr>
              <a:t>nil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{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    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rec.Normal.</a:t>
            </a:r>
            <a:r>
              <a:rPr lang="en-US" altLang="zh-CN" sz="1400" b="0" dirty="0" err="1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Add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(utils.</a:t>
            </a:r>
            <a:r>
              <a:rPr lang="en-US" altLang="zh-CN" sz="1400" b="0" dirty="0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 NewRandomUnitVector3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())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    </a:t>
            </a:r>
            <a:r>
              <a:rPr lang="en-US" altLang="zh-CN" sz="1400" b="0" dirty="0">
                <a:solidFill>
                  <a:srgbClr val="E06C75"/>
                </a:solidFill>
                <a:effectLst/>
                <a:latin typeface="Fira Code" panose="020B0809050000020004" pitchFamily="49" charset="0"/>
              </a:rPr>
              <a:t>ret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E5C07B"/>
                </a:solidFill>
                <a:effectLst/>
                <a:latin typeface="Fira Code" panose="020B0809050000020004" pitchFamily="49" charset="0"/>
              </a:rPr>
              <a:t>:=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 err="1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RayColor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utils.</a:t>
            </a:r>
            <a:r>
              <a:rPr lang="en-US" altLang="zh-CN" sz="1400" b="0" dirty="0" err="1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NewRay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rec.P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, 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rec.Normal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), world, depth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-</a:t>
            </a:r>
            <a:r>
              <a:rPr lang="en-US" altLang="zh-CN" sz="1400" b="0" dirty="0">
                <a:solidFill>
                  <a:srgbClr val="D19A66"/>
                </a:solidFill>
                <a:effectLst/>
                <a:latin typeface="Fira Code" panose="020B0809050000020004" pitchFamily="49" charset="0"/>
              </a:rPr>
              <a:t>1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)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    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ret.</a:t>
            </a:r>
            <a:r>
              <a:rPr lang="en-US" altLang="zh-CN" sz="1400" b="0" dirty="0" err="1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MulF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altLang="zh-CN" sz="1400" b="0" dirty="0">
                <a:solidFill>
                  <a:srgbClr val="D19A66"/>
                </a:solidFill>
                <a:effectLst/>
                <a:latin typeface="Fira Code" panose="020B0809050000020004" pitchFamily="49" charset="0"/>
              </a:rPr>
              <a:t>0.5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)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    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return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ret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}</a:t>
            </a:r>
          </a:p>
        </p:txBody>
      </p:sp>
    </p:spTree>
    <p:extLst>
      <p:ext uri="{BB962C8B-B14F-4D97-AF65-F5344CB8AC3E}">
        <p14:creationId xmlns:p14="http://schemas.microsoft.com/office/powerpoint/2010/main" val="429274477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C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5789618-6D11-4BC5-A1D1-CF88472C3F19}"/>
              </a:ext>
            </a:extLst>
          </p:cNvPr>
          <p:cNvSpPr txBox="1">
            <a:spLocks/>
          </p:cNvSpPr>
          <p:nvPr/>
        </p:nvSpPr>
        <p:spPr>
          <a:xfrm>
            <a:off x="390196" y="287799"/>
            <a:ext cx="81534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chemeClr val="bg2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Overview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E96C9D8E-A0DC-49C9-800C-6B210469C26D}"/>
              </a:ext>
            </a:extLst>
          </p:cNvPr>
          <p:cNvSpPr/>
          <p:nvPr/>
        </p:nvSpPr>
        <p:spPr>
          <a:xfrm>
            <a:off x="723995" y="1413832"/>
            <a:ext cx="10259691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solidFill>
                  <a:schemeClr val="bg2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What can</a:t>
            </a:r>
            <a:r>
              <a:rPr lang="zh-CN" altLang="en-US" sz="2800" dirty="0">
                <a:solidFill>
                  <a:schemeClr val="bg2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 </a:t>
            </a:r>
            <a:r>
              <a:rPr lang="en-US" altLang="zh-CN" sz="2800" dirty="0">
                <a:solidFill>
                  <a:schemeClr val="bg2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you get?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chemeClr val="bg2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Basic Computer Graphics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b="0" i="0" dirty="0">
                <a:solidFill>
                  <a:schemeClr val="bg2"/>
                </a:solidFill>
                <a:effectLst/>
                <a:latin typeface="DengXian" panose="02010600030101010101" pitchFamily="2" charset="-122"/>
                <a:ea typeface="DengXian" panose="02010600030101010101" pitchFamily="2" charset="-122"/>
              </a:rPr>
              <a:t>A little bit of </a:t>
            </a:r>
            <a:r>
              <a:rPr lang="en-US" altLang="zh-CN" sz="2800" dirty="0">
                <a:solidFill>
                  <a:schemeClr val="bg2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G</a:t>
            </a:r>
            <a:r>
              <a:rPr lang="en-US" altLang="zh-CN" sz="2800" b="0" i="0" dirty="0">
                <a:solidFill>
                  <a:schemeClr val="bg2"/>
                </a:solidFill>
                <a:effectLst/>
                <a:latin typeface="DengXian" panose="02010600030101010101" pitchFamily="2" charset="-122"/>
                <a:ea typeface="DengXian" panose="02010600030101010101" pitchFamily="2" charset="-122"/>
              </a:rPr>
              <a:t>olang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chemeClr val="bg2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A simple Ray-tracer</a:t>
            </a:r>
          </a:p>
          <a:p>
            <a:endParaRPr lang="en-US" altLang="zh-CN" sz="2800" dirty="0">
              <a:solidFill>
                <a:schemeClr val="bg2"/>
              </a:solidFill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r>
              <a:rPr lang="en-US" altLang="zh-CN" sz="2800" dirty="0">
                <a:solidFill>
                  <a:schemeClr val="bg2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What can NOT you get?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chemeClr val="bg2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Rendering with APIs (e.g. DirectX, OpenGL, Vulkan)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chemeClr val="bg2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Computing with Graphics Card (OpenCL, CUDA)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chemeClr val="bg2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Real-time Rendering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chemeClr val="bg2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Rendering Optimization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chemeClr val="bg2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…</a:t>
            </a:r>
            <a:endParaRPr lang="zh-CN" altLang="en-US" sz="2800" dirty="0">
              <a:solidFill>
                <a:schemeClr val="bg2"/>
              </a:solidFill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sp>
        <p:nvSpPr>
          <p:cNvPr id="21" name="标题 1">
            <a:extLst>
              <a:ext uri="{FF2B5EF4-FFF2-40B4-BE49-F238E27FC236}">
                <a16:creationId xmlns:a16="http://schemas.microsoft.com/office/drawing/2014/main" id="{F5EB3A12-BDEA-4123-8D7F-7518F0210B75}"/>
              </a:ext>
            </a:extLst>
          </p:cNvPr>
          <p:cNvSpPr txBox="1"/>
          <p:nvPr/>
        </p:nvSpPr>
        <p:spPr>
          <a:xfrm>
            <a:off x="832855" y="6147406"/>
            <a:ext cx="3323965" cy="3227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6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  <a:sym typeface="+mn-lt"/>
              </a:rPr>
              <a:t>2020</a:t>
            </a:r>
            <a:r>
              <a:rPr lang="zh-CN" altLang="en-US" sz="16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  <a:sym typeface="+mn-lt"/>
              </a:rPr>
              <a:t> </a:t>
            </a:r>
            <a:r>
              <a:rPr lang="en-US" altLang="zh-CN" sz="16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  <a:sym typeface="+mn-lt"/>
              </a:rPr>
              <a:t>TJMSC</a:t>
            </a:r>
            <a:r>
              <a:rPr lang="zh-CN" altLang="en-US" sz="16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  <a:sym typeface="+mn-lt"/>
              </a:rPr>
              <a:t> </a:t>
            </a:r>
            <a:r>
              <a:rPr lang="en-US" altLang="zh-CN" sz="16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  <a:sym typeface="+mn-lt"/>
              </a:rPr>
              <a:t>Tech.</a:t>
            </a:r>
            <a:r>
              <a:rPr lang="zh-CN" altLang="en-US" sz="16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  <a:sym typeface="+mn-lt"/>
              </a:rPr>
              <a:t> </a:t>
            </a:r>
            <a:r>
              <a:rPr lang="en-US" altLang="zh-CN" sz="16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  <a:sym typeface="+mn-lt"/>
              </a:rPr>
              <a:t>Courses</a:t>
            </a:r>
            <a:endParaRPr lang="zh-CN" altLang="en-US" sz="1600" dirty="0">
              <a:solidFill>
                <a:schemeClr val="bg2"/>
              </a:solidFill>
              <a:latin typeface="DengXian" charset="0"/>
              <a:ea typeface="DengXian" charset="0"/>
              <a:cs typeface="DengXian" charset="0"/>
              <a:sym typeface="+mn-lt"/>
            </a:endParaRPr>
          </a:p>
        </p:txBody>
      </p:sp>
      <p:sp>
        <p:nvSpPr>
          <p:cNvPr id="22" name="标题 1">
            <a:extLst>
              <a:ext uri="{FF2B5EF4-FFF2-40B4-BE49-F238E27FC236}">
                <a16:creationId xmlns:a16="http://schemas.microsoft.com/office/drawing/2014/main" id="{BF8CD409-D2F6-4209-9982-B8AA55F4B931}"/>
              </a:ext>
            </a:extLst>
          </p:cNvPr>
          <p:cNvSpPr txBox="1"/>
          <p:nvPr/>
        </p:nvSpPr>
        <p:spPr>
          <a:xfrm>
            <a:off x="832855" y="6466785"/>
            <a:ext cx="4019097" cy="3357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  <a:sym typeface="+mn-lt"/>
              </a:rPr>
              <a:t>Raytracing In One Weekend</a:t>
            </a:r>
            <a:endParaRPr lang="zh-CN" altLang="en-US" sz="2400" dirty="0">
              <a:solidFill>
                <a:schemeClr val="bg2"/>
              </a:solidFill>
              <a:latin typeface="DengXian" charset="0"/>
              <a:ea typeface="DengXian" charset="0"/>
              <a:cs typeface="DengXian" charset="0"/>
              <a:sym typeface="+mn-lt"/>
            </a:endParaRPr>
          </a:p>
        </p:txBody>
      </p:sp>
      <p:cxnSp>
        <p:nvCxnSpPr>
          <p:cNvPr id="23" name="直接连接符 6">
            <a:extLst>
              <a:ext uri="{FF2B5EF4-FFF2-40B4-BE49-F238E27FC236}">
                <a16:creationId xmlns:a16="http://schemas.microsoft.com/office/drawing/2014/main" id="{063841C9-2EE4-493F-9776-4C72D314B5C1}"/>
              </a:ext>
            </a:extLst>
          </p:cNvPr>
          <p:cNvCxnSpPr>
            <a:cxnSpLocks/>
          </p:cNvCxnSpPr>
          <p:nvPr/>
        </p:nvCxnSpPr>
        <p:spPr>
          <a:xfrm flipV="1">
            <a:off x="832855" y="6437289"/>
            <a:ext cx="3829001" cy="1111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4" name="组合 1">
            <a:extLst>
              <a:ext uri="{FF2B5EF4-FFF2-40B4-BE49-F238E27FC236}">
                <a16:creationId xmlns:a16="http://schemas.microsoft.com/office/drawing/2014/main" id="{162F5480-D0FD-4159-990E-C8BE2A267D4F}"/>
              </a:ext>
            </a:extLst>
          </p:cNvPr>
          <p:cNvGrpSpPr/>
          <p:nvPr/>
        </p:nvGrpSpPr>
        <p:grpSpPr>
          <a:xfrm>
            <a:off x="94485" y="6161516"/>
            <a:ext cx="629511" cy="609648"/>
            <a:chOff x="2316219" y="2407725"/>
            <a:chExt cx="2018544" cy="2015004"/>
          </a:xfrm>
        </p:grpSpPr>
        <p:sp>
          <p:nvSpPr>
            <p:cNvPr id="25" name="矩形: 圆角 5">
              <a:extLst>
                <a:ext uri="{FF2B5EF4-FFF2-40B4-BE49-F238E27FC236}">
                  <a16:creationId xmlns:a16="http://schemas.microsoft.com/office/drawing/2014/main" id="{8F0F5BD2-8151-4F4B-9BEF-C3372CD9EBBF}"/>
                </a:ext>
              </a:extLst>
            </p:cNvPr>
            <p:cNvSpPr/>
            <p:nvPr/>
          </p:nvSpPr>
          <p:spPr>
            <a:xfrm>
              <a:off x="2319758" y="2407725"/>
              <a:ext cx="948205" cy="948205"/>
            </a:xfrm>
            <a:prstGeom prst="roundRect">
              <a:avLst>
                <a:gd name="adj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2"/>
                </a:solidFill>
              </a:endParaRPr>
            </a:p>
          </p:txBody>
        </p:sp>
        <p:sp>
          <p:nvSpPr>
            <p:cNvPr id="26" name="矩形: 圆角 12">
              <a:extLst>
                <a:ext uri="{FF2B5EF4-FFF2-40B4-BE49-F238E27FC236}">
                  <a16:creationId xmlns:a16="http://schemas.microsoft.com/office/drawing/2014/main" id="{0EFC5F4E-CD97-4C81-8B75-78D8E1A00A60}"/>
                </a:ext>
              </a:extLst>
            </p:cNvPr>
            <p:cNvSpPr/>
            <p:nvPr/>
          </p:nvSpPr>
          <p:spPr>
            <a:xfrm>
              <a:off x="3386558" y="2407725"/>
              <a:ext cx="948205" cy="948205"/>
            </a:xfrm>
            <a:prstGeom prst="roundRect">
              <a:avLst>
                <a:gd name="adj" fmla="val 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2"/>
                </a:solidFill>
              </a:endParaRPr>
            </a:p>
          </p:txBody>
        </p:sp>
        <p:sp>
          <p:nvSpPr>
            <p:cNvPr id="27" name="矩形: 圆角 14">
              <a:extLst>
                <a:ext uri="{FF2B5EF4-FFF2-40B4-BE49-F238E27FC236}">
                  <a16:creationId xmlns:a16="http://schemas.microsoft.com/office/drawing/2014/main" id="{6F0DE636-560C-4549-827A-DD5731F9A0AD}"/>
                </a:ext>
              </a:extLst>
            </p:cNvPr>
            <p:cNvSpPr/>
            <p:nvPr/>
          </p:nvSpPr>
          <p:spPr>
            <a:xfrm>
              <a:off x="3386556" y="3474524"/>
              <a:ext cx="948205" cy="948205"/>
            </a:xfrm>
            <a:prstGeom prst="roundRect">
              <a:avLst>
                <a:gd name="adj" fmla="val 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2"/>
                </a:solidFill>
              </a:endParaRPr>
            </a:p>
          </p:txBody>
        </p:sp>
        <p:sp>
          <p:nvSpPr>
            <p:cNvPr id="28" name="矩形: 圆角 15">
              <a:extLst>
                <a:ext uri="{FF2B5EF4-FFF2-40B4-BE49-F238E27FC236}">
                  <a16:creationId xmlns:a16="http://schemas.microsoft.com/office/drawing/2014/main" id="{2FD925D8-241D-4710-975D-7FF0F1BBDC50}"/>
                </a:ext>
              </a:extLst>
            </p:cNvPr>
            <p:cNvSpPr/>
            <p:nvPr/>
          </p:nvSpPr>
          <p:spPr>
            <a:xfrm>
              <a:off x="2316219" y="3474523"/>
              <a:ext cx="948205" cy="948205"/>
            </a:xfrm>
            <a:prstGeom prst="roundRect">
              <a:avLst>
                <a:gd name="adj" fmla="val 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8692760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5789618-6D11-4BC5-A1D1-CF88472C3F19}"/>
              </a:ext>
            </a:extLst>
          </p:cNvPr>
          <p:cNvSpPr txBox="1">
            <a:spLocks/>
          </p:cNvSpPr>
          <p:nvPr/>
        </p:nvSpPr>
        <p:spPr>
          <a:xfrm>
            <a:off x="390195" y="287799"/>
            <a:ext cx="8732033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</a:rPr>
              <a:t>Diffuse Material</a:t>
            </a:r>
          </a:p>
        </p:txBody>
      </p:sp>
      <p:sp>
        <p:nvSpPr>
          <p:cNvPr id="21" name="标题 1">
            <a:extLst>
              <a:ext uri="{FF2B5EF4-FFF2-40B4-BE49-F238E27FC236}">
                <a16:creationId xmlns:a16="http://schemas.microsoft.com/office/drawing/2014/main" id="{F5EB3A12-BDEA-4123-8D7F-7518F0210B75}"/>
              </a:ext>
            </a:extLst>
          </p:cNvPr>
          <p:cNvSpPr txBox="1"/>
          <p:nvPr/>
        </p:nvSpPr>
        <p:spPr>
          <a:xfrm>
            <a:off x="832855" y="6147406"/>
            <a:ext cx="3323965" cy="3227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6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  <a:sym typeface="+mn-lt"/>
              </a:rPr>
              <a:t>2020</a:t>
            </a:r>
            <a:r>
              <a:rPr lang="zh-CN" altLang="en-US" sz="16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  <a:sym typeface="+mn-lt"/>
              </a:rPr>
              <a:t> </a:t>
            </a:r>
            <a:r>
              <a:rPr lang="en-US" altLang="zh-CN" sz="16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  <a:sym typeface="+mn-lt"/>
              </a:rPr>
              <a:t>TJMSC</a:t>
            </a:r>
            <a:r>
              <a:rPr lang="zh-CN" altLang="en-US" sz="16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  <a:sym typeface="+mn-lt"/>
              </a:rPr>
              <a:t> </a:t>
            </a:r>
            <a:r>
              <a:rPr lang="en-US" altLang="zh-CN" sz="16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  <a:sym typeface="+mn-lt"/>
              </a:rPr>
              <a:t>Tech.</a:t>
            </a:r>
            <a:r>
              <a:rPr lang="zh-CN" altLang="en-US" sz="16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  <a:sym typeface="+mn-lt"/>
              </a:rPr>
              <a:t> </a:t>
            </a:r>
            <a:r>
              <a:rPr lang="en-US" altLang="zh-CN" sz="16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  <a:sym typeface="+mn-lt"/>
              </a:rPr>
              <a:t>Courses</a:t>
            </a:r>
            <a:endParaRPr lang="zh-CN" altLang="en-US" sz="1600" dirty="0">
              <a:solidFill>
                <a:schemeClr val="bg2"/>
              </a:solidFill>
              <a:latin typeface="DengXian" charset="0"/>
              <a:ea typeface="DengXian" charset="0"/>
              <a:cs typeface="DengXian" charset="0"/>
              <a:sym typeface="+mn-lt"/>
            </a:endParaRPr>
          </a:p>
        </p:txBody>
      </p:sp>
      <p:sp>
        <p:nvSpPr>
          <p:cNvPr id="22" name="标题 1">
            <a:extLst>
              <a:ext uri="{FF2B5EF4-FFF2-40B4-BE49-F238E27FC236}">
                <a16:creationId xmlns:a16="http://schemas.microsoft.com/office/drawing/2014/main" id="{BF8CD409-D2F6-4209-9982-B8AA55F4B931}"/>
              </a:ext>
            </a:extLst>
          </p:cNvPr>
          <p:cNvSpPr txBox="1"/>
          <p:nvPr/>
        </p:nvSpPr>
        <p:spPr>
          <a:xfrm>
            <a:off x="832855" y="6466785"/>
            <a:ext cx="4019097" cy="3357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  <a:sym typeface="+mn-lt"/>
              </a:rPr>
              <a:t>Raytracing In One Weekend</a:t>
            </a:r>
            <a:endParaRPr lang="zh-CN" altLang="en-US" sz="2400" dirty="0">
              <a:solidFill>
                <a:schemeClr val="bg2"/>
              </a:solidFill>
              <a:latin typeface="DengXian" charset="0"/>
              <a:ea typeface="DengXian" charset="0"/>
              <a:cs typeface="DengXian" charset="0"/>
              <a:sym typeface="+mn-lt"/>
            </a:endParaRPr>
          </a:p>
        </p:txBody>
      </p:sp>
      <p:cxnSp>
        <p:nvCxnSpPr>
          <p:cNvPr id="23" name="直接连接符 6">
            <a:extLst>
              <a:ext uri="{FF2B5EF4-FFF2-40B4-BE49-F238E27FC236}">
                <a16:creationId xmlns:a16="http://schemas.microsoft.com/office/drawing/2014/main" id="{063841C9-2EE4-493F-9776-4C72D314B5C1}"/>
              </a:ext>
            </a:extLst>
          </p:cNvPr>
          <p:cNvCxnSpPr>
            <a:cxnSpLocks/>
          </p:cNvCxnSpPr>
          <p:nvPr/>
        </p:nvCxnSpPr>
        <p:spPr>
          <a:xfrm flipV="1">
            <a:off x="832855" y="6437289"/>
            <a:ext cx="3829001" cy="1111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4" name="组合 1">
            <a:extLst>
              <a:ext uri="{FF2B5EF4-FFF2-40B4-BE49-F238E27FC236}">
                <a16:creationId xmlns:a16="http://schemas.microsoft.com/office/drawing/2014/main" id="{162F5480-D0FD-4159-990E-C8BE2A267D4F}"/>
              </a:ext>
            </a:extLst>
          </p:cNvPr>
          <p:cNvGrpSpPr/>
          <p:nvPr/>
        </p:nvGrpSpPr>
        <p:grpSpPr>
          <a:xfrm>
            <a:off x="94485" y="6161516"/>
            <a:ext cx="629511" cy="609648"/>
            <a:chOff x="2316219" y="2407725"/>
            <a:chExt cx="2018544" cy="2015004"/>
          </a:xfrm>
        </p:grpSpPr>
        <p:sp>
          <p:nvSpPr>
            <p:cNvPr id="25" name="矩形: 圆角 5">
              <a:extLst>
                <a:ext uri="{FF2B5EF4-FFF2-40B4-BE49-F238E27FC236}">
                  <a16:creationId xmlns:a16="http://schemas.microsoft.com/office/drawing/2014/main" id="{8F0F5BD2-8151-4F4B-9BEF-C3372CD9EBBF}"/>
                </a:ext>
              </a:extLst>
            </p:cNvPr>
            <p:cNvSpPr/>
            <p:nvPr/>
          </p:nvSpPr>
          <p:spPr>
            <a:xfrm>
              <a:off x="2319758" y="2407725"/>
              <a:ext cx="948205" cy="948205"/>
            </a:xfrm>
            <a:prstGeom prst="roundRect">
              <a:avLst>
                <a:gd name="adj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: 圆角 12">
              <a:extLst>
                <a:ext uri="{FF2B5EF4-FFF2-40B4-BE49-F238E27FC236}">
                  <a16:creationId xmlns:a16="http://schemas.microsoft.com/office/drawing/2014/main" id="{0EFC5F4E-CD97-4C81-8B75-78D8E1A00A60}"/>
                </a:ext>
              </a:extLst>
            </p:cNvPr>
            <p:cNvSpPr/>
            <p:nvPr/>
          </p:nvSpPr>
          <p:spPr>
            <a:xfrm>
              <a:off x="3386558" y="2407725"/>
              <a:ext cx="948205" cy="948205"/>
            </a:xfrm>
            <a:prstGeom prst="roundRect">
              <a:avLst>
                <a:gd name="adj" fmla="val 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7" name="矩形: 圆角 14">
              <a:extLst>
                <a:ext uri="{FF2B5EF4-FFF2-40B4-BE49-F238E27FC236}">
                  <a16:creationId xmlns:a16="http://schemas.microsoft.com/office/drawing/2014/main" id="{6F0DE636-560C-4549-827A-DD5731F9A0AD}"/>
                </a:ext>
              </a:extLst>
            </p:cNvPr>
            <p:cNvSpPr/>
            <p:nvPr/>
          </p:nvSpPr>
          <p:spPr>
            <a:xfrm>
              <a:off x="3386556" y="3474524"/>
              <a:ext cx="948205" cy="948205"/>
            </a:xfrm>
            <a:prstGeom prst="roundRect">
              <a:avLst>
                <a:gd name="adj" fmla="val 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矩形: 圆角 15">
              <a:extLst>
                <a:ext uri="{FF2B5EF4-FFF2-40B4-BE49-F238E27FC236}">
                  <a16:creationId xmlns:a16="http://schemas.microsoft.com/office/drawing/2014/main" id="{2FD925D8-241D-4710-975D-7FF0F1BBDC50}"/>
                </a:ext>
              </a:extLst>
            </p:cNvPr>
            <p:cNvSpPr/>
            <p:nvPr/>
          </p:nvSpPr>
          <p:spPr>
            <a:xfrm>
              <a:off x="2316219" y="3474523"/>
              <a:ext cx="948205" cy="948205"/>
            </a:xfrm>
            <a:prstGeom prst="roundRect">
              <a:avLst>
                <a:gd name="adj" fmla="val 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84695E72-8E52-4A22-BBE5-A91140D841B9}"/>
              </a:ext>
            </a:extLst>
          </p:cNvPr>
          <p:cNvSpPr txBox="1"/>
          <p:nvPr/>
        </p:nvSpPr>
        <p:spPr>
          <a:xfrm>
            <a:off x="0" y="3429000"/>
            <a:ext cx="12192000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if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E06C75"/>
                </a:solidFill>
                <a:effectLst/>
                <a:latin typeface="Fira Code" panose="020B0809050000020004" pitchFamily="49" charset="0"/>
              </a:rPr>
              <a:t>rec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E5C07B"/>
                </a:solidFill>
                <a:effectLst/>
                <a:latin typeface="Fira Code" panose="020B0809050000020004" pitchFamily="49" charset="0"/>
              </a:rPr>
              <a:t>:=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world.</a:t>
            </a:r>
            <a:r>
              <a:rPr lang="en-US" altLang="zh-CN" sz="1400" b="0" dirty="0" err="1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Hit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(r, </a:t>
            </a:r>
            <a:r>
              <a:rPr lang="en-US" altLang="zh-CN" sz="1400" b="0" dirty="0">
                <a:solidFill>
                  <a:srgbClr val="D19A66"/>
                </a:solidFill>
                <a:effectLst/>
                <a:latin typeface="Fira Code" panose="020B0809050000020004" pitchFamily="49" charset="0"/>
              </a:rPr>
              <a:t>0.001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, utils.</a:t>
            </a:r>
            <a:r>
              <a:rPr lang="en-US" altLang="zh-CN" sz="1400" b="0" dirty="0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Inf32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altLang="zh-CN" sz="1400" b="0" dirty="0">
                <a:solidFill>
                  <a:srgbClr val="D19A66"/>
                </a:solidFill>
                <a:effectLst/>
                <a:latin typeface="Fira Code" panose="020B0809050000020004" pitchFamily="49" charset="0"/>
              </a:rPr>
              <a:t>1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)); rec </a:t>
            </a:r>
            <a:r>
              <a:rPr lang="en-US" altLang="zh-CN" sz="1400" b="0" dirty="0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!=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D19A66"/>
                </a:solidFill>
                <a:effectLst/>
                <a:latin typeface="Fira Code" panose="020B0809050000020004" pitchFamily="49" charset="0"/>
              </a:rPr>
              <a:t>nil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{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    </a:t>
            </a:r>
            <a:r>
              <a:rPr lang="en-US" altLang="zh-CN" sz="1400" b="0" dirty="0">
                <a:solidFill>
                  <a:srgbClr val="E06C75"/>
                </a:solidFill>
                <a:effectLst/>
                <a:latin typeface="Fira Code" panose="020B0809050000020004" pitchFamily="49" charset="0"/>
              </a:rPr>
              <a:t>ret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E5C07B"/>
                </a:solidFill>
                <a:effectLst/>
                <a:latin typeface="Fira Code" panose="020B0809050000020004" pitchFamily="49" charset="0"/>
              </a:rPr>
              <a:t>:=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 err="1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RayColor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utils.</a:t>
            </a:r>
            <a:r>
              <a:rPr lang="en-US" altLang="zh-CN" sz="1400" b="0" dirty="0" err="1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NewRay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rec.P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, utils.</a:t>
            </a:r>
            <a:r>
              <a:rPr lang="en-US" altLang="zh-CN" sz="1400" b="0" dirty="0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NewRandomVector3InHemisphere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rec.Normal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)), world, depth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-</a:t>
            </a:r>
            <a:r>
              <a:rPr lang="en-US" altLang="zh-CN" sz="1400" b="0" dirty="0">
                <a:solidFill>
                  <a:srgbClr val="D19A66"/>
                </a:solidFill>
                <a:effectLst/>
                <a:latin typeface="Fira Code" panose="020B0809050000020004" pitchFamily="49" charset="0"/>
              </a:rPr>
              <a:t>1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)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    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ret.</a:t>
            </a:r>
            <a:r>
              <a:rPr lang="en-US" altLang="zh-CN" sz="1400" b="0" dirty="0" err="1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MulF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altLang="zh-CN" sz="1400" b="0" dirty="0">
                <a:solidFill>
                  <a:srgbClr val="D19A66"/>
                </a:solidFill>
                <a:effectLst/>
                <a:latin typeface="Fira Code" panose="020B0809050000020004" pitchFamily="49" charset="0"/>
              </a:rPr>
              <a:t>0.5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)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    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return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ret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}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B4389DF-7729-46C1-A241-E5362B5D7E5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309757" y="4767057"/>
            <a:ext cx="2846614" cy="142330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CD181FC-2BE8-41C4-B06F-34B1F008D582}"/>
              </a:ext>
            </a:extLst>
          </p:cNvPr>
          <p:cNvSpPr txBox="1"/>
          <p:nvPr/>
        </p:nvSpPr>
        <p:spPr>
          <a:xfrm>
            <a:off x="326571" y="1379289"/>
            <a:ext cx="7424057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0" dirty="0" err="1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func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61AFEF"/>
                </a:solidFill>
                <a:effectLst/>
                <a:latin typeface="Fira Code" panose="020B0809050000020004" pitchFamily="49" charset="0"/>
              </a:rPr>
              <a:t>NewRandomVector3InHemisphere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(normal 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*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Vector3) 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*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Vector3 {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altLang="zh-CN" sz="1400" b="0" dirty="0" err="1">
                <a:solidFill>
                  <a:srgbClr val="E06C75"/>
                </a:solidFill>
                <a:effectLst/>
                <a:latin typeface="Fira Code" panose="020B0809050000020004" pitchFamily="49" charset="0"/>
              </a:rPr>
              <a:t>inUnitSphere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E5C07B"/>
                </a:solidFill>
                <a:effectLst/>
                <a:latin typeface="Fira Code" panose="020B0809050000020004" pitchFamily="49" charset="0"/>
              </a:rPr>
              <a:t>:=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NewRandomVector3InUnitSphere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()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if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inUnitSphere.</a:t>
            </a:r>
            <a:r>
              <a:rPr lang="en-US" altLang="zh-CN" sz="1400" b="0" dirty="0" err="1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Dot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(normal) </a:t>
            </a:r>
            <a:r>
              <a:rPr lang="en-US" altLang="zh-CN" sz="1400" b="0" dirty="0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&lt;=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D19A66"/>
                </a:solidFill>
                <a:effectLst/>
                <a:latin typeface="Fira Code" panose="020B0809050000020004" pitchFamily="49" charset="0"/>
              </a:rPr>
              <a:t>0.0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{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    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inUnitSphere.</a:t>
            </a:r>
            <a:r>
              <a:rPr lang="en-US" altLang="zh-CN" sz="1400" b="0" dirty="0" err="1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MulF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-</a:t>
            </a:r>
            <a:r>
              <a:rPr lang="en-US" altLang="zh-CN" sz="1400" b="0" dirty="0">
                <a:solidFill>
                  <a:srgbClr val="D19A66"/>
                </a:solidFill>
                <a:effectLst/>
                <a:latin typeface="Fira Code" panose="020B0809050000020004" pitchFamily="49" charset="0"/>
              </a:rPr>
              <a:t>1.0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)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}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return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inUnitSphere</a:t>
            </a:r>
            <a:endParaRPr lang="en-US" altLang="zh-CN" sz="1400" b="0" dirty="0">
              <a:solidFill>
                <a:srgbClr val="ABB2BF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39254704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5789618-6D11-4BC5-A1D1-CF88472C3F19}"/>
              </a:ext>
            </a:extLst>
          </p:cNvPr>
          <p:cNvSpPr txBox="1">
            <a:spLocks/>
          </p:cNvSpPr>
          <p:nvPr/>
        </p:nvSpPr>
        <p:spPr>
          <a:xfrm>
            <a:off x="390195" y="287799"/>
            <a:ext cx="8732033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</a:rPr>
              <a:t>Metal Material</a:t>
            </a:r>
          </a:p>
        </p:txBody>
      </p:sp>
      <p:sp>
        <p:nvSpPr>
          <p:cNvPr id="21" name="标题 1">
            <a:extLst>
              <a:ext uri="{FF2B5EF4-FFF2-40B4-BE49-F238E27FC236}">
                <a16:creationId xmlns:a16="http://schemas.microsoft.com/office/drawing/2014/main" id="{F5EB3A12-BDEA-4123-8D7F-7518F0210B75}"/>
              </a:ext>
            </a:extLst>
          </p:cNvPr>
          <p:cNvSpPr txBox="1"/>
          <p:nvPr/>
        </p:nvSpPr>
        <p:spPr>
          <a:xfrm>
            <a:off x="832855" y="6147406"/>
            <a:ext cx="3323965" cy="3227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6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  <a:sym typeface="+mn-lt"/>
              </a:rPr>
              <a:t>2020</a:t>
            </a:r>
            <a:r>
              <a:rPr lang="zh-CN" altLang="en-US" sz="16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  <a:sym typeface="+mn-lt"/>
              </a:rPr>
              <a:t> </a:t>
            </a:r>
            <a:r>
              <a:rPr lang="en-US" altLang="zh-CN" sz="16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  <a:sym typeface="+mn-lt"/>
              </a:rPr>
              <a:t>TJMSC</a:t>
            </a:r>
            <a:r>
              <a:rPr lang="zh-CN" altLang="en-US" sz="16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  <a:sym typeface="+mn-lt"/>
              </a:rPr>
              <a:t> </a:t>
            </a:r>
            <a:r>
              <a:rPr lang="en-US" altLang="zh-CN" sz="16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  <a:sym typeface="+mn-lt"/>
              </a:rPr>
              <a:t>Tech.</a:t>
            </a:r>
            <a:r>
              <a:rPr lang="zh-CN" altLang="en-US" sz="16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  <a:sym typeface="+mn-lt"/>
              </a:rPr>
              <a:t> </a:t>
            </a:r>
            <a:r>
              <a:rPr lang="en-US" altLang="zh-CN" sz="16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  <a:sym typeface="+mn-lt"/>
              </a:rPr>
              <a:t>Courses</a:t>
            </a:r>
            <a:endParaRPr lang="zh-CN" altLang="en-US" sz="1600" dirty="0">
              <a:solidFill>
                <a:schemeClr val="bg2"/>
              </a:solidFill>
              <a:latin typeface="DengXian" charset="0"/>
              <a:ea typeface="DengXian" charset="0"/>
              <a:cs typeface="DengXian" charset="0"/>
              <a:sym typeface="+mn-lt"/>
            </a:endParaRPr>
          </a:p>
        </p:txBody>
      </p:sp>
      <p:sp>
        <p:nvSpPr>
          <p:cNvPr id="22" name="标题 1">
            <a:extLst>
              <a:ext uri="{FF2B5EF4-FFF2-40B4-BE49-F238E27FC236}">
                <a16:creationId xmlns:a16="http://schemas.microsoft.com/office/drawing/2014/main" id="{BF8CD409-D2F6-4209-9982-B8AA55F4B931}"/>
              </a:ext>
            </a:extLst>
          </p:cNvPr>
          <p:cNvSpPr txBox="1"/>
          <p:nvPr/>
        </p:nvSpPr>
        <p:spPr>
          <a:xfrm>
            <a:off x="832855" y="6466785"/>
            <a:ext cx="4019097" cy="3357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  <a:sym typeface="+mn-lt"/>
              </a:rPr>
              <a:t>Raytracing In One Weekend</a:t>
            </a:r>
            <a:endParaRPr lang="zh-CN" altLang="en-US" sz="2400" dirty="0">
              <a:solidFill>
                <a:schemeClr val="bg2"/>
              </a:solidFill>
              <a:latin typeface="DengXian" charset="0"/>
              <a:ea typeface="DengXian" charset="0"/>
              <a:cs typeface="DengXian" charset="0"/>
              <a:sym typeface="+mn-lt"/>
            </a:endParaRPr>
          </a:p>
        </p:txBody>
      </p:sp>
      <p:cxnSp>
        <p:nvCxnSpPr>
          <p:cNvPr id="23" name="直接连接符 6">
            <a:extLst>
              <a:ext uri="{FF2B5EF4-FFF2-40B4-BE49-F238E27FC236}">
                <a16:creationId xmlns:a16="http://schemas.microsoft.com/office/drawing/2014/main" id="{063841C9-2EE4-493F-9776-4C72D314B5C1}"/>
              </a:ext>
            </a:extLst>
          </p:cNvPr>
          <p:cNvCxnSpPr>
            <a:cxnSpLocks/>
          </p:cNvCxnSpPr>
          <p:nvPr/>
        </p:nvCxnSpPr>
        <p:spPr>
          <a:xfrm flipV="1">
            <a:off x="832855" y="6437289"/>
            <a:ext cx="3829001" cy="1111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4" name="组合 1">
            <a:extLst>
              <a:ext uri="{FF2B5EF4-FFF2-40B4-BE49-F238E27FC236}">
                <a16:creationId xmlns:a16="http://schemas.microsoft.com/office/drawing/2014/main" id="{162F5480-D0FD-4159-990E-C8BE2A267D4F}"/>
              </a:ext>
            </a:extLst>
          </p:cNvPr>
          <p:cNvGrpSpPr/>
          <p:nvPr/>
        </p:nvGrpSpPr>
        <p:grpSpPr>
          <a:xfrm>
            <a:off x="94485" y="6161516"/>
            <a:ext cx="629511" cy="609648"/>
            <a:chOff x="2316219" y="2407725"/>
            <a:chExt cx="2018544" cy="2015004"/>
          </a:xfrm>
        </p:grpSpPr>
        <p:sp>
          <p:nvSpPr>
            <p:cNvPr id="25" name="矩形: 圆角 5">
              <a:extLst>
                <a:ext uri="{FF2B5EF4-FFF2-40B4-BE49-F238E27FC236}">
                  <a16:creationId xmlns:a16="http://schemas.microsoft.com/office/drawing/2014/main" id="{8F0F5BD2-8151-4F4B-9BEF-C3372CD9EBBF}"/>
                </a:ext>
              </a:extLst>
            </p:cNvPr>
            <p:cNvSpPr/>
            <p:nvPr/>
          </p:nvSpPr>
          <p:spPr>
            <a:xfrm>
              <a:off x="2319758" y="2407725"/>
              <a:ext cx="948205" cy="948205"/>
            </a:xfrm>
            <a:prstGeom prst="roundRect">
              <a:avLst>
                <a:gd name="adj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: 圆角 12">
              <a:extLst>
                <a:ext uri="{FF2B5EF4-FFF2-40B4-BE49-F238E27FC236}">
                  <a16:creationId xmlns:a16="http://schemas.microsoft.com/office/drawing/2014/main" id="{0EFC5F4E-CD97-4C81-8B75-78D8E1A00A60}"/>
                </a:ext>
              </a:extLst>
            </p:cNvPr>
            <p:cNvSpPr/>
            <p:nvPr/>
          </p:nvSpPr>
          <p:spPr>
            <a:xfrm>
              <a:off x="3386558" y="2407725"/>
              <a:ext cx="948205" cy="948205"/>
            </a:xfrm>
            <a:prstGeom prst="roundRect">
              <a:avLst>
                <a:gd name="adj" fmla="val 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7" name="矩形: 圆角 14">
              <a:extLst>
                <a:ext uri="{FF2B5EF4-FFF2-40B4-BE49-F238E27FC236}">
                  <a16:creationId xmlns:a16="http://schemas.microsoft.com/office/drawing/2014/main" id="{6F0DE636-560C-4549-827A-DD5731F9A0AD}"/>
                </a:ext>
              </a:extLst>
            </p:cNvPr>
            <p:cNvSpPr/>
            <p:nvPr/>
          </p:nvSpPr>
          <p:spPr>
            <a:xfrm>
              <a:off x="3386556" y="3474524"/>
              <a:ext cx="948205" cy="948205"/>
            </a:xfrm>
            <a:prstGeom prst="roundRect">
              <a:avLst>
                <a:gd name="adj" fmla="val 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矩形: 圆角 15">
              <a:extLst>
                <a:ext uri="{FF2B5EF4-FFF2-40B4-BE49-F238E27FC236}">
                  <a16:creationId xmlns:a16="http://schemas.microsoft.com/office/drawing/2014/main" id="{2FD925D8-241D-4710-975D-7FF0F1BBDC50}"/>
                </a:ext>
              </a:extLst>
            </p:cNvPr>
            <p:cNvSpPr/>
            <p:nvPr/>
          </p:nvSpPr>
          <p:spPr>
            <a:xfrm>
              <a:off x="2316219" y="3474523"/>
              <a:ext cx="948205" cy="948205"/>
            </a:xfrm>
            <a:prstGeom prst="roundRect">
              <a:avLst>
                <a:gd name="adj" fmla="val 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CD181FC-2BE8-41C4-B06F-34B1F008D582}"/>
              </a:ext>
            </a:extLst>
          </p:cNvPr>
          <p:cNvSpPr txBox="1"/>
          <p:nvPr/>
        </p:nvSpPr>
        <p:spPr>
          <a:xfrm>
            <a:off x="326571" y="1379289"/>
            <a:ext cx="7424057" cy="289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type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E5C07B"/>
                </a:solidFill>
                <a:effectLst/>
                <a:latin typeface="Fira Code" panose="020B0809050000020004" pitchFamily="49" charset="0"/>
              </a:rPr>
              <a:t>Material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interface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{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altLang="zh-CN" sz="1400" b="0" dirty="0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Scatter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r_in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*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Ray, rec 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*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HitRecord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) (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*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Vector3, 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*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Ray)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}</a:t>
            </a:r>
            <a:endParaRPr lang="en-US" altLang="zh-CN" sz="1400" b="0" dirty="0">
              <a:solidFill>
                <a:srgbClr val="C678DD"/>
              </a:solidFill>
              <a:effectLst/>
              <a:latin typeface="Fira Code" panose="020B0809050000020004" pitchFamily="49" charset="0"/>
            </a:endParaRPr>
          </a:p>
          <a:p>
            <a:endParaRPr lang="en-US" altLang="zh-CN" sz="1400" dirty="0">
              <a:solidFill>
                <a:srgbClr val="C678DD"/>
              </a:solidFill>
              <a:latin typeface="Fira Code" panose="020B0809050000020004" pitchFamily="49" charset="0"/>
            </a:endParaRPr>
          </a:p>
          <a:p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type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E5C07B"/>
                </a:solidFill>
                <a:effectLst/>
                <a:latin typeface="Fira Code" panose="020B0809050000020004" pitchFamily="49" charset="0"/>
              </a:rPr>
              <a:t>Sphere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struct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{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v   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*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Vector4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}</a:t>
            </a:r>
          </a:p>
          <a:p>
            <a:endParaRPr lang="en-US" altLang="zh-CN" sz="1400" dirty="0">
              <a:solidFill>
                <a:srgbClr val="ABB2BF"/>
              </a:solidFill>
              <a:latin typeface="Fira Code" panose="020B0809050000020004" pitchFamily="49" charset="0"/>
            </a:endParaRPr>
          </a:p>
          <a:p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type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 err="1">
                <a:solidFill>
                  <a:srgbClr val="E5C07B"/>
                </a:solidFill>
                <a:effectLst/>
                <a:latin typeface="Fira Code" panose="020B0809050000020004" pitchFamily="49" charset="0"/>
              </a:rPr>
              <a:t>HitRecord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struct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{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P, Normal 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*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Vector3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T         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float32</a:t>
            </a:r>
            <a:endParaRPr lang="en-US" altLang="zh-CN" sz="1400" b="0" dirty="0">
              <a:solidFill>
                <a:srgbClr val="ABB2BF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FrontFace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bool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7873638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5789618-6D11-4BC5-A1D1-CF88472C3F19}"/>
              </a:ext>
            </a:extLst>
          </p:cNvPr>
          <p:cNvSpPr txBox="1">
            <a:spLocks/>
          </p:cNvSpPr>
          <p:nvPr/>
        </p:nvSpPr>
        <p:spPr>
          <a:xfrm>
            <a:off x="390195" y="287799"/>
            <a:ext cx="8732033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</a:rPr>
              <a:t>Metal Material</a:t>
            </a:r>
          </a:p>
        </p:txBody>
      </p:sp>
      <p:sp>
        <p:nvSpPr>
          <p:cNvPr id="21" name="标题 1">
            <a:extLst>
              <a:ext uri="{FF2B5EF4-FFF2-40B4-BE49-F238E27FC236}">
                <a16:creationId xmlns:a16="http://schemas.microsoft.com/office/drawing/2014/main" id="{F5EB3A12-BDEA-4123-8D7F-7518F0210B75}"/>
              </a:ext>
            </a:extLst>
          </p:cNvPr>
          <p:cNvSpPr txBox="1"/>
          <p:nvPr/>
        </p:nvSpPr>
        <p:spPr>
          <a:xfrm>
            <a:off x="832855" y="6147406"/>
            <a:ext cx="3323965" cy="3227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6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  <a:sym typeface="+mn-lt"/>
              </a:rPr>
              <a:t>2020</a:t>
            </a:r>
            <a:r>
              <a:rPr lang="zh-CN" altLang="en-US" sz="16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  <a:sym typeface="+mn-lt"/>
              </a:rPr>
              <a:t> </a:t>
            </a:r>
            <a:r>
              <a:rPr lang="en-US" altLang="zh-CN" sz="16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  <a:sym typeface="+mn-lt"/>
              </a:rPr>
              <a:t>TJMSC</a:t>
            </a:r>
            <a:r>
              <a:rPr lang="zh-CN" altLang="en-US" sz="16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  <a:sym typeface="+mn-lt"/>
              </a:rPr>
              <a:t> </a:t>
            </a:r>
            <a:r>
              <a:rPr lang="en-US" altLang="zh-CN" sz="16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  <a:sym typeface="+mn-lt"/>
              </a:rPr>
              <a:t>Tech.</a:t>
            </a:r>
            <a:r>
              <a:rPr lang="zh-CN" altLang="en-US" sz="16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  <a:sym typeface="+mn-lt"/>
              </a:rPr>
              <a:t> </a:t>
            </a:r>
            <a:r>
              <a:rPr lang="en-US" altLang="zh-CN" sz="16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  <a:sym typeface="+mn-lt"/>
              </a:rPr>
              <a:t>Courses</a:t>
            </a:r>
            <a:endParaRPr lang="zh-CN" altLang="en-US" sz="1600" dirty="0">
              <a:solidFill>
                <a:schemeClr val="bg2"/>
              </a:solidFill>
              <a:latin typeface="DengXian" charset="0"/>
              <a:ea typeface="DengXian" charset="0"/>
              <a:cs typeface="DengXian" charset="0"/>
              <a:sym typeface="+mn-lt"/>
            </a:endParaRPr>
          </a:p>
        </p:txBody>
      </p:sp>
      <p:sp>
        <p:nvSpPr>
          <p:cNvPr id="22" name="标题 1">
            <a:extLst>
              <a:ext uri="{FF2B5EF4-FFF2-40B4-BE49-F238E27FC236}">
                <a16:creationId xmlns:a16="http://schemas.microsoft.com/office/drawing/2014/main" id="{BF8CD409-D2F6-4209-9982-B8AA55F4B931}"/>
              </a:ext>
            </a:extLst>
          </p:cNvPr>
          <p:cNvSpPr txBox="1"/>
          <p:nvPr/>
        </p:nvSpPr>
        <p:spPr>
          <a:xfrm>
            <a:off x="832855" y="6466785"/>
            <a:ext cx="4019097" cy="3357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  <a:sym typeface="+mn-lt"/>
              </a:rPr>
              <a:t>Raytracing In One Weekend</a:t>
            </a:r>
            <a:endParaRPr lang="zh-CN" altLang="en-US" sz="2400" dirty="0">
              <a:solidFill>
                <a:schemeClr val="bg2"/>
              </a:solidFill>
              <a:latin typeface="DengXian" charset="0"/>
              <a:ea typeface="DengXian" charset="0"/>
              <a:cs typeface="DengXian" charset="0"/>
              <a:sym typeface="+mn-lt"/>
            </a:endParaRPr>
          </a:p>
        </p:txBody>
      </p:sp>
      <p:cxnSp>
        <p:nvCxnSpPr>
          <p:cNvPr id="23" name="直接连接符 6">
            <a:extLst>
              <a:ext uri="{FF2B5EF4-FFF2-40B4-BE49-F238E27FC236}">
                <a16:creationId xmlns:a16="http://schemas.microsoft.com/office/drawing/2014/main" id="{063841C9-2EE4-493F-9776-4C72D314B5C1}"/>
              </a:ext>
            </a:extLst>
          </p:cNvPr>
          <p:cNvCxnSpPr>
            <a:cxnSpLocks/>
          </p:cNvCxnSpPr>
          <p:nvPr/>
        </p:nvCxnSpPr>
        <p:spPr>
          <a:xfrm flipV="1">
            <a:off x="832855" y="6437289"/>
            <a:ext cx="3829001" cy="1111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4" name="组合 1">
            <a:extLst>
              <a:ext uri="{FF2B5EF4-FFF2-40B4-BE49-F238E27FC236}">
                <a16:creationId xmlns:a16="http://schemas.microsoft.com/office/drawing/2014/main" id="{162F5480-D0FD-4159-990E-C8BE2A267D4F}"/>
              </a:ext>
            </a:extLst>
          </p:cNvPr>
          <p:cNvGrpSpPr/>
          <p:nvPr/>
        </p:nvGrpSpPr>
        <p:grpSpPr>
          <a:xfrm>
            <a:off x="94485" y="6161516"/>
            <a:ext cx="629511" cy="609648"/>
            <a:chOff x="2316219" y="2407725"/>
            <a:chExt cx="2018544" cy="2015004"/>
          </a:xfrm>
        </p:grpSpPr>
        <p:sp>
          <p:nvSpPr>
            <p:cNvPr id="25" name="矩形: 圆角 5">
              <a:extLst>
                <a:ext uri="{FF2B5EF4-FFF2-40B4-BE49-F238E27FC236}">
                  <a16:creationId xmlns:a16="http://schemas.microsoft.com/office/drawing/2014/main" id="{8F0F5BD2-8151-4F4B-9BEF-C3372CD9EBBF}"/>
                </a:ext>
              </a:extLst>
            </p:cNvPr>
            <p:cNvSpPr/>
            <p:nvPr/>
          </p:nvSpPr>
          <p:spPr>
            <a:xfrm>
              <a:off x="2319758" y="2407725"/>
              <a:ext cx="948205" cy="948205"/>
            </a:xfrm>
            <a:prstGeom prst="roundRect">
              <a:avLst>
                <a:gd name="adj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: 圆角 12">
              <a:extLst>
                <a:ext uri="{FF2B5EF4-FFF2-40B4-BE49-F238E27FC236}">
                  <a16:creationId xmlns:a16="http://schemas.microsoft.com/office/drawing/2014/main" id="{0EFC5F4E-CD97-4C81-8B75-78D8E1A00A60}"/>
                </a:ext>
              </a:extLst>
            </p:cNvPr>
            <p:cNvSpPr/>
            <p:nvPr/>
          </p:nvSpPr>
          <p:spPr>
            <a:xfrm>
              <a:off x="3386558" y="2407725"/>
              <a:ext cx="948205" cy="948205"/>
            </a:xfrm>
            <a:prstGeom prst="roundRect">
              <a:avLst>
                <a:gd name="adj" fmla="val 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7" name="矩形: 圆角 14">
              <a:extLst>
                <a:ext uri="{FF2B5EF4-FFF2-40B4-BE49-F238E27FC236}">
                  <a16:creationId xmlns:a16="http://schemas.microsoft.com/office/drawing/2014/main" id="{6F0DE636-560C-4549-827A-DD5731F9A0AD}"/>
                </a:ext>
              </a:extLst>
            </p:cNvPr>
            <p:cNvSpPr/>
            <p:nvPr/>
          </p:nvSpPr>
          <p:spPr>
            <a:xfrm>
              <a:off x="3386556" y="3474524"/>
              <a:ext cx="948205" cy="948205"/>
            </a:xfrm>
            <a:prstGeom prst="roundRect">
              <a:avLst>
                <a:gd name="adj" fmla="val 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矩形: 圆角 15">
              <a:extLst>
                <a:ext uri="{FF2B5EF4-FFF2-40B4-BE49-F238E27FC236}">
                  <a16:creationId xmlns:a16="http://schemas.microsoft.com/office/drawing/2014/main" id="{2FD925D8-241D-4710-975D-7FF0F1BBDC50}"/>
                </a:ext>
              </a:extLst>
            </p:cNvPr>
            <p:cNvSpPr/>
            <p:nvPr/>
          </p:nvSpPr>
          <p:spPr>
            <a:xfrm>
              <a:off x="2316219" y="3474523"/>
              <a:ext cx="948205" cy="948205"/>
            </a:xfrm>
            <a:prstGeom prst="roundRect">
              <a:avLst>
                <a:gd name="adj" fmla="val 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CD181FC-2BE8-41C4-B06F-34B1F008D582}"/>
              </a:ext>
            </a:extLst>
          </p:cNvPr>
          <p:cNvSpPr txBox="1"/>
          <p:nvPr/>
        </p:nvSpPr>
        <p:spPr>
          <a:xfrm>
            <a:off x="326572" y="1379289"/>
            <a:ext cx="6346372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type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E5C07B"/>
                </a:solidFill>
                <a:effectLst/>
                <a:latin typeface="Fira Code" panose="020B0809050000020004" pitchFamily="49" charset="0"/>
              </a:rPr>
              <a:t>Material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interface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{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altLang="zh-CN" sz="1400" b="0" dirty="0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Scatter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r_in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*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Ray, rec 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*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HitRecord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) (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*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Vector3, 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*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Ray)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}</a:t>
            </a:r>
            <a:endParaRPr lang="en-US" altLang="zh-CN" sz="1400" b="0" dirty="0">
              <a:solidFill>
                <a:srgbClr val="C678DD"/>
              </a:solidFill>
              <a:effectLst/>
              <a:latin typeface="Fira Code" panose="020B0809050000020004" pitchFamily="49" charset="0"/>
            </a:endParaRPr>
          </a:p>
          <a:p>
            <a:endParaRPr lang="en-US" altLang="zh-CN" sz="1400" dirty="0">
              <a:solidFill>
                <a:srgbClr val="C678DD"/>
              </a:solidFill>
              <a:latin typeface="Fira Code" panose="020B0809050000020004" pitchFamily="49" charset="0"/>
            </a:endParaRPr>
          </a:p>
          <a:p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type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E5C07B"/>
                </a:solidFill>
                <a:effectLst/>
                <a:latin typeface="Fira Code" panose="020B0809050000020004" pitchFamily="49" charset="0"/>
              </a:rPr>
              <a:t>Sphere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struct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{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v   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*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Vector4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Mat Material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}</a:t>
            </a:r>
          </a:p>
          <a:p>
            <a:endParaRPr lang="en-US" altLang="zh-CN" sz="1400" dirty="0">
              <a:solidFill>
                <a:srgbClr val="ABB2BF"/>
              </a:solidFill>
              <a:latin typeface="Fira Code" panose="020B0809050000020004" pitchFamily="49" charset="0"/>
            </a:endParaRPr>
          </a:p>
          <a:p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type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 err="1">
                <a:solidFill>
                  <a:srgbClr val="E5C07B"/>
                </a:solidFill>
                <a:effectLst/>
                <a:latin typeface="Fira Code" panose="020B0809050000020004" pitchFamily="49" charset="0"/>
              </a:rPr>
              <a:t>HitRecord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struct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{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P, Normal 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*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Vector3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T         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float32</a:t>
            </a:r>
            <a:endParaRPr lang="en-US" altLang="zh-CN" sz="1400" b="0" dirty="0">
              <a:solidFill>
                <a:srgbClr val="ABB2BF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FrontFace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bool</a:t>
            </a:r>
            <a:endParaRPr lang="en-US" altLang="zh-CN" sz="1400" b="0" dirty="0">
              <a:solidFill>
                <a:srgbClr val="ABB2BF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Mat       Material</a:t>
            </a:r>
            <a:endParaRPr lang="en-US" altLang="zh-CN" sz="1400" b="0" dirty="0">
              <a:solidFill>
                <a:srgbClr val="C678DD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}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4D5606E-7923-4518-AD97-C07B06DE66B0}"/>
              </a:ext>
            </a:extLst>
          </p:cNvPr>
          <p:cNvSpPr txBox="1"/>
          <p:nvPr/>
        </p:nvSpPr>
        <p:spPr>
          <a:xfrm>
            <a:off x="3777342" y="3012412"/>
            <a:ext cx="8732032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type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E5C07B"/>
                </a:solidFill>
                <a:effectLst/>
                <a:latin typeface="Fira Code" panose="020B0809050000020004" pitchFamily="49" charset="0"/>
              </a:rPr>
              <a:t>Lambertian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struct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{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Albedo 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*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Vector3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}</a:t>
            </a:r>
          </a:p>
          <a:p>
            <a:b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</a:br>
            <a:r>
              <a:rPr lang="en-US" altLang="zh-CN" sz="1400" b="0" dirty="0" err="1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func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(l 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*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Lambertian) </a:t>
            </a:r>
            <a:r>
              <a:rPr lang="en-US" altLang="zh-CN" sz="1400" b="0" dirty="0">
                <a:solidFill>
                  <a:srgbClr val="61AFEF"/>
                </a:solidFill>
                <a:effectLst/>
                <a:latin typeface="Fira Code" panose="020B0809050000020004" pitchFamily="49" charset="0"/>
              </a:rPr>
              <a:t>Scatter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r_in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*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Ray, rec 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*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HitRecord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) (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*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Vector3, 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*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Ray) {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altLang="zh-CN" sz="1400" b="0" dirty="0" err="1">
                <a:solidFill>
                  <a:srgbClr val="E06C75"/>
                </a:solidFill>
                <a:effectLst/>
                <a:latin typeface="Fira Code" panose="020B0809050000020004" pitchFamily="49" charset="0"/>
              </a:rPr>
              <a:t>dir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E5C07B"/>
                </a:solidFill>
                <a:effectLst/>
                <a:latin typeface="Fira Code" panose="020B0809050000020004" pitchFamily="49" charset="0"/>
              </a:rPr>
              <a:t>:=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rec.Normal.</a:t>
            </a:r>
            <a:r>
              <a:rPr lang="en-US" altLang="zh-CN" sz="1400" b="0" dirty="0" err="1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AddVec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altLang="zh-CN" sz="1400" b="0" dirty="0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NewRandomUnitVector3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())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altLang="zh-CN" sz="1400" b="0" dirty="0">
                <a:solidFill>
                  <a:srgbClr val="E06C75"/>
                </a:solidFill>
                <a:effectLst/>
                <a:latin typeface="Fira Code" panose="020B0809050000020004" pitchFamily="49" charset="0"/>
              </a:rPr>
              <a:t>scattered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E5C07B"/>
                </a:solidFill>
                <a:effectLst/>
                <a:latin typeface="Fira Code" panose="020B0809050000020004" pitchFamily="49" charset="0"/>
              </a:rPr>
              <a:t>:=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 err="1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NewRay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rec.P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, 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dir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)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altLang="zh-CN" sz="1400" b="0" dirty="0">
                <a:solidFill>
                  <a:srgbClr val="E06C75"/>
                </a:solidFill>
                <a:effectLst/>
                <a:latin typeface="Fira Code" panose="020B0809050000020004" pitchFamily="49" charset="0"/>
              </a:rPr>
              <a:t>attenuation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E5C07B"/>
                </a:solidFill>
                <a:effectLst/>
                <a:latin typeface="Fira Code" panose="020B0809050000020004" pitchFamily="49" charset="0"/>
              </a:rPr>
              <a:t>:=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CopyVector3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l.Albedo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)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return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attenuation, scattered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515022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5789618-6D11-4BC5-A1D1-CF88472C3F19}"/>
              </a:ext>
            </a:extLst>
          </p:cNvPr>
          <p:cNvSpPr txBox="1">
            <a:spLocks/>
          </p:cNvSpPr>
          <p:nvPr/>
        </p:nvSpPr>
        <p:spPr>
          <a:xfrm>
            <a:off x="390195" y="287799"/>
            <a:ext cx="8732033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</a:rPr>
              <a:t>Metal Material</a:t>
            </a:r>
          </a:p>
        </p:txBody>
      </p:sp>
      <p:sp>
        <p:nvSpPr>
          <p:cNvPr id="21" name="标题 1">
            <a:extLst>
              <a:ext uri="{FF2B5EF4-FFF2-40B4-BE49-F238E27FC236}">
                <a16:creationId xmlns:a16="http://schemas.microsoft.com/office/drawing/2014/main" id="{F5EB3A12-BDEA-4123-8D7F-7518F0210B75}"/>
              </a:ext>
            </a:extLst>
          </p:cNvPr>
          <p:cNvSpPr txBox="1"/>
          <p:nvPr/>
        </p:nvSpPr>
        <p:spPr>
          <a:xfrm>
            <a:off x="832855" y="6147406"/>
            <a:ext cx="3323965" cy="3227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6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  <a:sym typeface="+mn-lt"/>
              </a:rPr>
              <a:t>2020</a:t>
            </a:r>
            <a:r>
              <a:rPr lang="zh-CN" altLang="en-US" sz="16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  <a:sym typeface="+mn-lt"/>
              </a:rPr>
              <a:t> </a:t>
            </a:r>
            <a:r>
              <a:rPr lang="en-US" altLang="zh-CN" sz="16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  <a:sym typeface="+mn-lt"/>
              </a:rPr>
              <a:t>TJMSC</a:t>
            </a:r>
            <a:r>
              <a:rPr lang="zh-CN" altLang="en-US" sz="16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  <a:sym typeface="+mn-lt"/>
              </a:rPr>
              <a:t> </a:t>
            </a:r>
            <a:r>
              <a:rPr lang="en-US" altLang="zh-CN" sz="16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  <a:sym typeface="+mn-lt"/>
              </a:rPr>
              <a:t>Tech.</a:t>
            </a:r>
            <a:r>
              <a:rPr lang="zh-CN" altLang="en-US" sz="16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  <a:sym typeface="+mn-lt"/>
              </a:rPr>
              <a:t> </a:t>
            </a:r>
            <a:r>
              <a:rPr lang="en-US" altLang="zh-CN" sz="16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  <a:sym typeface="+mn-lt"/>
              </a:rPr>
              <a:t>Courses</a:t>
            </a:r>
            <a:endParaRPr lang="zh-CN" altLang="en-US" sz="1600" dirty="0">
              <a:solidFill>
                <a:schemeClr val="bg2"/>
              </a:solidFill>
              <a:latin typeface="DengXian" charset="0"/>
              <a:ea typeface="DengXian" charset="0"/>
              <a:cs typeface="DengXian" charset="0"/>
              <a:sym typeface="+mn-lt"/>
            </a:endParaRPr>
          </a:p>
        </p:txBody>
      </p:sp>
      <p:sp>
        <p:nvSpPr>
          <p:cNvPr id="22" name="标题 1">
            <a:extLst>
              <a:ext uri="{FF2B5EF4-FFF2-40B4-BE49-F238E27FC236}">
                <a16:creationId xmlns:a16="http://schemas.microsoft.com/office/drawing/2014/main" id="{BF8CD409-D2F6-4209-9982-B8AA55F4B931}"/>
              </a:ext>
            </a:extLst>
          </p:cNvPr>
          <p:cNvSpPr txBox="1"/>
          <p:nvPr/>
        </p:nvSpPr>
        <p:spPr>
          <a:xfrm>
            <a:off x="832855" y="6466785"/>
            <a:ext cx="4019097" cy="3357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  <a:sym typeface="+mn-lt"/>
              </a:rPr>
              <a:t>Raytracing In One Weekend</a:t>
            </a:r>
            <a:endParaRPr lang="zh-CN" altLang="en-US" sz="2400" dirty="0">
              <a:solidFill>
                <a:schemeClr val="bg2"/>
              </a:solidFill>
              <a:latin typeface="DengXian" charset="0"/>
              <a:ea typeface="DengXian" charset="0"/>
              <a:cs typeface="DengXian" charset="0"/>
              <a:sym typeface="+mn-lt"/>
            </a:endParaRPr>
          </a:p>
        </p:txBody>
      </p:sp>
      <p:cxnSp>
        <p:nvCxnSpPr>
          <p:cNvPr id="23" name="直接连接符 6">
            <a:extLst>
              <a:ext uri="{FF2B5EF4-FFF2-40B4-BE49-F238E27FC236}">
                <a16:creationId xmlns:a16="http://schemas.microsoft.com/office/drawing/2014/main" id="{063841C9-2EE4-493F-9776-4C72D314B5C1}"/>
              </a:ext>
            </a:extLst>
          </p:cNvPr>
          <p:cNvCxnSpPr>
            <a:cxnSpLocks/>
          </p:cNvCxnSpPr>
          <p:nvPr/>
        </p:nvCxnSpPr>
        <p:spPr>
          <a:xfrm flipV="1">
            <a:off x="832855" y="6437289"/>
            <a:ext cx="3829001" cy="1111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4" name="组合 1">
            <a:extLst>
              <a:ext uri="{FF2B5EF4-FFF2-40B4-BE49-F238E27FC236}">
                <a16:creationId xmlns:a16="http://schemas.microsoft.com/office/drawing/2014/main" id="{162F5480-D0FD-4159-990E-C8BE2A267D4F}"/>
              </a:ext>
            </a:extLst>
          </p:cNvPr>
          <p:cNvGrpSpPr/>
          <p:nvPr/>
        </p:nvGrpSpPr>
        <p:grpSpPr>
          <a:xfrm>
            <a:off x="94485" y="6161516"/>
            <a:ext cx="629511" cy="609648"/>
            <a:chOff x="2316219" y="2407725"/>
            <a:chExt cx="2018544" cy="2015004"/>
          </a:xfrm>
        </p:grpSpPr>
        <p:sp>
          <p:nvSpPr>
            <p:cNvPr id="25" name="矩形: 圆角 5">
              <a:extLst>
                <a:ext uri="{FF2B5EF4-FFF2-40B4-BE49-F238E27FC236}">
                  <a16:creationId xmlns:a16="http://schemas.microsoft.com/office/drawing/2014/main" id="{8F0F5BD2-8151-4F4B-9BEF-C3372CD9EBBF}"/>
                </a:ext>
              </a:extLst>
            </p:cNvPr>
            <p:cNvSpPr/>
            <p:nvPr/>
          </p:nvSpPr>
          <p:spPr>
            <a:xfrm>
              <a:off x="2319758" y="2407725"/>
              <a:ext cx="948205" cy="948205"/>
            </a:xfrm>
            <a:prstGeom prst="roundRect">
              <a:avLst>
                <a:gd name="adj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: 圆角 12">
              <a:extLst>
                <a:ext uri="{FF2B5EF4-FFF2-40B4-BE49-F238E27FC236}">
                  <a16:creationId xmlns:a16="http://schemas.microsoft.com/office/drawing/2014/main" id="{0EFC5F4E-CD97-4C81-8B75-78D8E1A00A60}"/>
                </a:ext>
              </a:extLst>
            </p:cNvPr>
            <p:cNvSpPr/>
            <p:nvPr/>
          </p:nvSpPr>
          <p:spPr>
            <a:xfrm>
              <a:off x="3386558" y="2407725"/>
              <a:ext cx="948205" cy="948205"/>
            </a:xfrm>
            <a:prstGeom prst="roundRect">
              <a:avLst>
                <a:gd name="adj" fmla="val 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7" name="矩形: 圆角 14">
              <a:extLst>
                <a:ext uri="{FF2B5EF4-FFF2-40B4-BE49-F238E27FC236}">
                  <a16:creationId xmlns:a16="http://schemas.microsoft.com/office/drawing/2014/main" id="{6F0DE636-560C-4549-827A-DD5731F9A0AD}"/>
                </a:ext>
              </a:extLst>
            </p:cNvPr>
            <p:cNvSpPr/>
            <p:nvPr/>
          </p:nvSpPr>
          <p:spPr>
            <a:xfrm>
              <a:off x="3386556" y="3474524"/>
              <a:ext cx="948205" cy="948205"/>
            </a:xfrm>
            <a:prstGeom prst="roundRect">
              <a:avLst>
                <a:gd name="adj" fmla="val 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矩形: 圆角 15">
              <a:extLst>
                <a:ext uri="{FF2B5EF4-FFF2-40B4-BE49-F238E27FC236}">
                  <a16:creationId xmlns:a16="http://schemas.microsoft.com/office/drawing/2014/main" id="{2FD925D8-241D-4710-975D-7FF0F1BBDC50}"/>
                </a:ext>
              </a:extLst>
            </p:cNvPr>
            <p:cNvSpPr/>
            <p:nvPr/>
          </p:nvSpPr>
          <p:spPr>
            <a:xfrm>
              <a:off x="2316219" y="3474523"/>
              <a:ext cx="948205" cy="948205"/>
            </a:xfrm>
            <a:prstGeom prst="roundRect">
              <a:avLst>
                <a:gd name="adj" fmla="val 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4578" name="Picture 2">
            <a:extLst>
              <a:ext uri="{FF2B5EF4-FFF2-40B4-BE49-F238E27FC236}">
                <a16:creationId xmlns:a16="http://schemas.microsoft.com/office/drawing/2014/main" id="{133B4B46-1CA4-4952-942B-4E50A71C39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1752" y="1615061"/>
            <a:ext cx="3613893" cy="2699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EB96AB0-5C68-4BE1-99EC-D599844C2713}"/>
              </a:ext>
            </a:extLst>
          </p:cNvPr>
          <p:cNvSpPr txBox="1"/>
          <p:nvPr/>
        </p:nvSpPr>
        <p:spPr>
          <a:xfrm>
            <a:off x="326571" y="1379289"/>
            <a:ext cx="9486899" cy="50475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0" dirty="0" err="1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func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(v 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*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Vector3) </a:t>
            </a:r>
            <a:r>
              <a:rPr lang="en-US" altLang="zh-CN" sz="1400" b="0" dirty="0">
                <a:solidFill>
                  <a:srgbClr val="61AFEF"/>
                </a:solidFill>
                <a:effectLst/>
                <a:latin typeface="Fira Code" panose="020B0809050000020004" pitchFamily="49" charset="0"/>
              </a:rPr>
              <a:t>Reflect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(n 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*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Vector3) 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*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Vector3 {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altLang="zh-CN" sz="1400" b="0" dirty="0">
                <a:solidFill>
                  <a:srgbClr val="E06C75"/>
                </a:solidFill>
                <a:effectLst/>
                <a:latin typeface="Fira Code" panose="020B0809050000020004" pitchFamily="49" charset="0"/>
              </a:rPr>
              <a:t>n1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E5C07B"/>
                </a:solidFill>
                <a:effectLst/>
                <a:latin typeface="Fira Code" panose="020B0809050000020004" pitchFamily="49" charset="0"/>
              </a:rPr>
              <a:t>:=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n.</a:t>
            </a:r>
            <a:r>
              <a:rPr lang="en-US" altLang="zh-CN" sz="1400" b="0" dirty="0" err="1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MulFVec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altLang="zh-CN" sz="1400" b="0" dirty="0">
                <a:solidFill>
                  <a:srgbClr val="D19A66"/>
                </a:solidFill>
                <a:effectLst/>
                <a:latin typeface="Fira Code" panose="020B0809050000020004" pitchFamily="49" charset="0"/>
              </a:rPr>
              <a:t>2.0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*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v.</a:t>
            </a:r>
            <a:r>
              <a:rPr lang="en-US" altLang="zh-CN" sz="1400" b="0" dirty="0" err="1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Dot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(n))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return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v.</a:t>
            </a:r>
            <a:r>
              <a:rPr lang="en-US" altLang="zh-CN" sz="1400" b="0" dirty="0" err="1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SubVec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(n1)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}</a:t>
            </a:r>
          </a:p>
          <a:p>
            <a:endParaRPr lang="en-US" altLang="zh-CN" sz="1400" dirty="0">
              <a:solidFill>
                <a:srgbClr val="ABB2BF"/>
              </a:solidFill>
              <a:latin typeface="Fira Code" panose="020B0809050000020004" pitchFamily="49" charset="0"/>
            </a:endParaRPr>
          </a:p>
          <a:p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type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E5C07B"/>
                </a:solidFill>
                <a:effectLst/>
                <a:latin typeface="Fira Code" panose="020B0809050000020004" pitchFamily="49" charset="0"/>
              </a:rPr>
              <a:t>Metal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struct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{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Albedo 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*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Vector3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Fuzz   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float32</a:t>
            </a:r>
            <a:endParaRPr lang="en-US" altLang="zh-CN" sz="1400" b="0" dirty="0">
              <a:solidFill>
                <a:srgbClr val="ABB2BF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}</a:t>
            </a:r>
          </a:p>
          <a:p>
            <a:b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</a:br>
            <a:r>
              <a:rPr lang="en-US" altLang="zh-CN" sz="1400" b="0" dirty="0" err="1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func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(m 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*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Metal) </a:t>
            </a:r>
            <a:r>
              <a:rPr lang="en-US" altLang="zh-CN" sz="1400" b="0" dirty="0">
                <a:solidFill>
                  <a:srgbClr val="61AFEF"/>
                </a:solidFill>
                <a:effectLst/>
                <a:latin typeface="Fira Code" panose="020B0809050000020004" pitchFamily="49" charset="0"/>
              </a:rPr>
              <a:t>Scatter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r_in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*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Ray, rec 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*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HitRecord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) (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*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Vector3, 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*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Ray) {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altLang="zh-CN" sz="1400" b="0" dirty="0">
                <a:solidFill>
                  <a:srgbClr val="E06C75"/>
                </a:solidFill>
                <a:effectLst/>
                <a:latin typeface="Fira Code" panose="020B0809050000020004" pitchFamily="49" charset="0"/>
              </a:rPr>
              <a:t>reflected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E5C07B"/>
                </a:solidFill>
                <a:effectLst/>
                <a:latin typeface="Fira Code" panose="020B0809050000020004" pitchFamily="49" charset="0"/>
              </a:rPr>
              <a:t>:=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r_in.Direction.</a:t>
            </a:r>
            <a:r>
              <a:rPr lang="en-US" altLang="zh-CN" sz="1400" b="0" dirty="0" err="1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Unit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().</a:t>
            </a:r>
            <a:r>
              <a:rPr lang="en-US" altLang="zh-CN" sz="1400" b="0" dirty="0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Reflect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rec.Normal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)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altLang="zh-CN" sz="1400" b="0" dirty="0" err="1">
                <a:solidFill>
                  <a:srgbClr val="E06C75"/>
                </a:solidFill>
                <a:effectLst/>
                <a:latin typeface="Fira Code" panose="020B0809050000020004" pitchFamily="49" charset="0"/>
              </a:rPr>
              <a:t>randV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E5C07B"/>
                </a:solidFill>
                <a:effectLst/>
                <a:latin typeface="Fira Code" panose="020B0809050000020004" pitchFamily="49" charset="0"/>
              </a:rPr>
              <a:t>:=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NewRandomVector3InUnitSphere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()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randV.</a:t>
            </a:r>
            <a:r>
              <a:rPr lang="en-US" altLang="zh-CN" sz="1400" b="0" dirty="0" err="1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MulF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m.Fuzz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)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reflected.</a:t>
            </a:r>
            <a:r>
              <a:rPr lang="en-US" altLang="zh-CN" sz="1400" b="0" dirty="0" err="1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Add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randV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)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altLang="zh-CN" sz="1400" b="0" dirty="0">
                <a:solidFill>
                  <a:srgbClr val="E06C75"/>
                </a:solidFill>
                <a:effectLst/>
                <a:latin typeface="Fira Code" panose="020B0809050000020004" pitchFamily="49" charset="0"/>
              </a:rPr>
              <a:t>scattered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E5C07B"/>
                </a:solidFill>
                <a:effectLst/>
                <a:latin typeface="Fira Code" panose="020B0809050000020004" pitchFamily="49" charset="0"/>
              </a:rPr>
              <a:t>:=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 err="1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NewRay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rec.P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, reflected)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altLang="zh-CN" sz="1400" b="0" dirty="0">
                <a:solidFill>
                  <a:srgbClr val="E06C75"/>
                </a:solidFill>
                <a:effectLst/>
                <a:latin typeface="Fira Code" panose="020B0809050000020004" pitchFamily="49" charset="0"/>
              </a:rPr>
              <a:t>attenuation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E5C07B"/>
                </a:solidFill>
                <a:effectLst/>
                <a:latin typeface="Fira Code" panose="020B0809050000020004" pitchFamily="49" charset="0"/>
              </a:rPr>
              <a:t>:=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CopyVector3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m.Albedo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)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if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scattered.Direction.</a:t>
            </a:r>
            <a:r>
              <a:rPr lang="en-US" altLang="zh-CN" sz="1400" b="0" dirty="0" err="1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Dot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rec.Normal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) </a:t>
            </a:r>
            <a:r>
              <a:rPr lang="en-US" altLang="zh-CN" sz="1400" b="0" dirty="0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&lt;=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D19A66"/>
                </a:solidFill>
                <a:effectLst/>
                <a:latin typeface="Fira Code" panose="020B0809050000020004" pitchFamily="49" charset="0"/>
              </a:rPr>
              <a:t>0.0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{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    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return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D19A66"/>
                </a:solidFill>
                <a:effectLst/>
                <a:latin typeface="Fira Code" panose="020B0809050000020004" pitchFamily="49" charset="0"/>
              </a:rPr>
              <a:t>nil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, </a:t>
            </a:r>
            <a:r>
              <a:rPr lang="en-US" altLang="zh-CN" sz="1400" b="0" dirty="0">
                <a:solidFill>
                  <a:srgbClr val="D19A66"/>
                </a:solidFill>
                <a:effectLst/>
                <a:latin typeface="Fira Code" panose="020B0809050000020004" pitchFamily="49" charset="0"/>
              </a:rPr>
              <a:t>nil</a:t>
            </a:r>
            <a:endParaRPr lang="en-US" altLang="zh-CN" sz="1400" b="0" dirty="0">
              <a:solidFill>
                <a:srgbClr val="ABB2BF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}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return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attenuation, scattered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}</a:t>
            </a:r>
          </a:p>
          <a:p>
            <a:endParaRPr lang="en-US" altLang="zh-CN" sz="1400" b="0" dirty="0">
              <a:solidFill>
                <a:srgbClr val="ABB2BF"/>
              </a:solidFill>
              <a:effectLst/>
              <a:latin typeface="Fira Code" panose="020B080905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289786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5789618-6D11-4BC5-A1D1-CF88472C3F19}"/>
              </a:ext>
            </a:extLst>
          </p:cNvPr>
          <p:cNvSpPr txBox="1">
            <a:spLocks/>
          </p:cNvSpPr>
          <p:nvPr/>
        </p:nvSpPr>
        <p:spPr>
          <a:xfrm>
            <a:off x="390195" y="287799"/>
            <a:ext cx="8732033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</a:rPr>
              <a:t>Metal Material</a:t>
            </a:r>
          </a:p>
        </p:txBody>
      </p:sp>
      <p:sp>
        <p:nvSpPr>
          <p:cNvPr id="21" name="标题 1">
            <a:extLst>
              <a:ext uri="{FF2B5EF4-FFF2-40B4-BE49-F238E27FC236}">
                <a16:creationId xmlns:a16="http://schemas.microsoft.com/office/drawing/2014/main" id="{F5EB3A12-BDEA-4123-8D7F-7518F0210B75}"/>
              </a:ext>
            </a:extLst>
          </p:cNvPr>
          <p:cNvSpPr txBox="1"/>
          <p:nvPr/>
        </p:nvSpPr>
        <p:spPr>
          <a:xfrm>
            <a:off x="832855" y="6147406"/>
            <a:ext cx="3323965" cy="3227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6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  <a:sym typeface="+mn-lt"/>
              </a:rPr>
              <a:t>2020</a:t>
            </a:r>
            <a:r>
              <a:rPr lang="zh-CN" altLang="en-US" sz="16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  <a:sym typeface="+mn-lt"/>
              </a:rPr>
              <a:t> </a:t>
            </a:r>
            <a:r>
              <a:rPr lang="en-US" altLang="zh-CN" sz="16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  <a:sym typeface="+mn-lt"/>
              </a:rPr>
              <a:t>TJMSC</a:t>
            </a:r>
            <a:r>
              <a:rPr lang="zh-CN" altLang="en-US" sz="16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  <a:sym typeface="+mn-lt"/>
              </a:rPr>
              <a:t> </a:t>
            </a:r>
            <a:r>
              <a:rPr lang="en-US" altLang="zh-CN" sz="16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  <a:sym typeface="+mn-lt"/>
              </a:rPr>
              <a:t>Tech.</a:t>
            </a:r>
            <a:r>
              <a:rPr lang="zh-CN" altLang="en-US" sz="16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  <a:sym typeface="+mn-lt"/>
              </a:rPr>
              <a:t> </a:t>
            </a:r>
            <a:r>
              <a:rPr lang="en-US" altLang="zh-CN" sz="16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  <a:sym typeface="+mn-lt"/>
              </a:rPr>
              <a:t>Courses</a:t>
            </a:r>
            <a:endParaRPr lang="zh-CN" altLang="en-US" sz="1600" dirty="0">
              <a:solidFill>
                <a:schemeClr val="bg2"/>
              </a:solidFill>
              <a:latin typeface="DengXian" charset="0"/>
              <a:ea typeface="DengXian" charset="0"/>
              <a:cs typeface="DengXian" charset="0"/>
              <a:sym typeface="+mn-lt"/>
            </a:endParaRPr>
          </a:p>
        </p:txBody>
      </p:sp>
      <p:sp>
        <p:nvSpPr>
          <p:cNvPr id="22" name="标题 1">
            <a:extLst>
              <a:ext uri="{FF2B5EF4-FFF2-40B4-BE49-F238E27FC236}">
                <a16:creationId xmlns:a16="http://schemas.microsoft.com/office/drawing/2014/main" id="{BF8CD409-D2F6-4209-9982-B8AA55F4B931}"/>
              </a:ext>
            </a:extLst>
          </p:cNvPr>
          <p:cNvSpPr txBox="1"/>
          <p:nvPr/>
        </p:nvSpPr>
        <p:spPr>
          <a:xfrm>
            <a:off x="832855" y="6466785"/>
            <a:ext cx="4019097" cy="3357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  <a:sym typeface="+mn-lt"/>
              </a:rPr>
              <a:t>Raytracing In One Weekend</a:t>
            </a:r>
            <a:endParaRPr lang="zh-CN" altLang="en-US" sz="2400" dirty="0">
              <a:solidFill>
                <a:schemeClr val="bg2"/>
              </a:solidFill>
              <a:latin typeface="DengXian" charset="0"/>
              <a:ea typeface="DengXian" charset="0"/>
              <a:cs typeface="DengXian" charset="0"/>
              <a:sym typeface="+mn-lt"/>
            </a:endParaRPr>
          </a:p>
        </p:txBody>
      </p:sp>
      <p:cxnSp>
        <p:nvCxnSpPr>
          <p:cNvPr id="23" name="直接连接符 6">
            <a:extLst>
              <a:ext uri="{FF2B5EF4-FFF2-40B4-BE49-F238E27FC236}">
                <a16:creationId xmlns:a16="http://schemas.microsoft.com/office/drawing/2014/main" id="{063841C9-2EE4-493F-9776-4C72D314B5C1}"/>
              </a:ext>
            </a:extLst>
          </p:cNvPr>
          <p:cNvCxnSpPr>
            <a:cxnSpLocks/>
          </p:cNvCxnSpPr>
          <p:nvPr/>
        </p:nvCxnSpPr>
        <p:spPr>
          <a:xfrm flipV="1">
            <a:off x="832855" y="6437289"/>
            <a:ext cx="3829001" cy="1111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4" name="组合 1">
            <a:extLst>
              <a:ext uri="{FF2B5EF4-FFF2-40B4-BE49-F238E27FC236}">
                <a16:creationId xmlns:a16="http://schemas.microsoft.com/office/drawing/2014/main" id="{162F5480-D0FD-4159-990E-C8BE2A267D4F}"/>
              </a:ext>
            </a:extLst>
          </p:cNvPr>
          <p:cNvGrpSpPr/>
          <p:nvPr/>
        </p:nvGrpSpPr>
        <p:grpSpPr>
          <a:xfrm>
            <a:off x="94485" y="6161516"/>
            <a:ext cx="629511" cy="609648"/>
            <a:chOff x="2316219" y="2407725"/>
            <a:chExt cx="2018544" cy="2015004"/>
          </a:xfrm>
        </p:grpSpPr>
        <p:sp>
          <p:nvSpPr>
            <p:cNvPr id="25" name="矩形: 圆角 5">
              <a:extLst>
                <a:ext uri="{FF2B5EF4-FFF2-40B4-BE49-F238E27FC236}">
                  <a16:creationId xmlns:a16="http://schemas.microsoft.com/office/drawing/2014/main" id="{8F0F5BD2-8151-4F4B-9BEF-C3372CD9EBBF}"/>
                </a:ext>
              </a:extLst>
            </p:cNvPr>
            <p:cNvSpPr/>
            <p:nvPr/>
          </p:nvSpPr>
          <p:spPr>
            <a:xfrm>
              <a:off x="2319758" y="2407725"/>
              <a:ext cx="948205" cy="948205"/>
            </a:xfrm>
            <a:prstGeom prst="roundRect">
              <a:avLst>
                <a:gd name="adj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: 圆角 12">
              <a:extLst>
                <a:ext uri="{FF2B5EF4-FFF2-40B4-BE49-F238E27FC236}">
                  <a16:creationId xmlns:a16="http://schemas.microsoft.com/office/drawing/2014/main" id="{0EFC5F4E-CD97-4C81-8B75-78D8E1A00A60}"/>
                </a:ext>
              </a:extLst>
            </p:cNvPr>
            <p:cNvSpPr/>
            <p:nvPr/>
          </p:nvSpPr>
          <p:spPr>
            <a:xfrm>
              <a:off x="3386558" y="2407725"/>
              <a:ext cx="948205" cy="948205"/>
            </a:xfrm>
            <a:prstGeom prst="roundRect">
              <a:avLst>
                <a:gd name="adj" fmla="val 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7" name="矩形: 圆角 14">
              <a:extLst>
                <a:ext uri="{FF2B5EF4-FFF2-40B4-BE49-F238E27FC236}">
                  <a16:creationId xmlns:a16="http://schemas.microsoft.com/office/drawing/2014/main" id="{6F0DE636-560C-4549-827A-DD5731F9A0AD}"/>
                </a:ext>
              </a:extLst>
            </p:cNvPr>
            <p:cNvSpPr/>
            <p:nvPr/>
          </p:nvSpPr>
          <p:spPr>
            <a:xfrm>
              <a:off x="3386556" y="3474524"/>
              <a:ext cx="948205" cy="948205"/>
            </a:xfrm>
            <a:prstGeom prst="roundRect">
              <a:avLst>
                <a:gd name="adj" fmla="val 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矩形: 圆角 15">
              <a:extLst>
                <a:ext uri="{FF2B5EF4-FFF2-40B4-BE49-F238E27FC236}">
                  <a16:creationId xmlns:a16="http://schemas.microsoft.com/office/drawing/2014/main" id="{2FD925D8-241D-4710-975D-7FF0F1BBDC50}"/>
                </a:ext>
              </a:extLst>
            </p:cNvPr>
            <p:cNvSpPr/>
            <p:nvPr/>
          </p:nvSpPr>
          <p:spPr>
            <a:xfrm>
              <a:off x="2316219" y="3474523"/>
              <a:ext cx="948205" cy="948205"/>
            </a:xfrm>
            <a:prstGeom prst="roundRect">
              <a:avLst>
                <a:gd name="adj" fmla="val 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6EB96AB0-5C68-4BE1-99EC-D599844C2713}"/>
              </a:ext>
            </a:extLst>
          </p:cNvPr>
          <p:cNvSpPr txBox="1"/>
          <p:nvPr/>
        </p:nvSpPr>
        <p:spPr>
          <a:xfrm>
            <a:off x="326571" y="1379289"/>
            <a:ext cx="10733315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0" dirty="0" err="1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func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 err="1">
                <a:solidFill>
                  <a:srgbClr val="61AFEF"/>
                </a:solidFill>
                <a:effectLst/>
                <a:latin typeface="Fira Code" panose="020B0809050000020004" pitchFamily="49" charset="0"/>
              </a:rPr>
              <a:t>RayColor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(r 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*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utils.Ray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, world 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utils.HitTable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, depth 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int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) 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*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utils.Vector3 {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if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depth </a:t>
            </a:r>
            <a:r>
              <a:rPr lang="en-US" altLang="zh-CN" sz="1400" b="0" dirty="0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&lt;=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D19A66"/>
                </a:solidFill>
                <a:effectLst/>
                <a:latin typeface="Fira Code" panose="020B0809050000020004" pitchFamily="49" charset="0"/>
              </a:rPr>
              <a:t>0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{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    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return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utils.</a:t>
            </a:r>
            <a:r>
              <a:rPr lang="en-US" altLang="zh-CN" sz="1400" b="0" dirty="0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NewVector3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altLang="zh-CN" sz="1400" b="0" dirty="0">
                <a:solidFill>
                  <a:srgbClr val="D19A66"/>
                </a:solidFill>
                <a:effectLst/>
                <a:latin typeface="Fira Code" panose="020B0809050000020004" pitchFamily="49" charset="0"/>
              </a:rPr>
              <a:t>0.0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, </a:t>
            </a:r>
            <a:r>
              <a:rPr lang="en-US" altLang="zh-CN" sz="1400" b="0" dirty="0">
                <a:solidFill>
                  <a:srgbClr val="D19A66"/>
                </a:solidFill>
                <a:effectLst/>
                <a:latin typeface="Fira Code" panose="020B0809050000020004" pitchFamily="49" charset="0"/>
              </a:rPr>
              <a:t>0.0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, </a:t>
            </a:r>
            <a:r>
              <a:rPr lang="en-US" altLang="zh-CN" sz="1400" b="0" dirty="0">
                <a:solidFill>
                  <a:srgbClr val="D19A66"/>
                </a:solidFill>
                <a:effectLst/>
                <a:latin typeface="Fira Code" panose="020B0809050000020004" pitchFamily="49" charset="0"/>
              </a:rPr>
              <a:t>0.0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)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}</a:t>
            </a:r>
          </a:p>
          <a:p>
            <a:b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</a:b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if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E06C75"/>
                </a:solidFill>
                <a:effectLst/>
                <a:latin typeface="Fira Code" panose="020B0809050000020004" pitchFamily="49" charset="0"/>
              </a:rPr>
              <a:t>rec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E5C07B"/>
                </a:solidFill>
                <a:effectLst/>
                <a:latin typeface="Fira Code" panose="020B0809050000020004" pitchFamily="49" charset="0"/>
              </a:rPr>
              <a:t>:=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world.</a:t>
            </a:r>
            <a:r>
              <a:rPr lang="en-US" altLang="zh-CN" sz="1400" b="0" dirty="0" err="1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Hit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(r, </a:t>
            </a:r>
            <a:r>
              <a:rPr lang="en-US" altLang="zh-CN" sz="1400" b="0" dirty="0">
                <a:solidFill>
                  <a:srgbClr val="D19A66"/>
                </a:solidFill>
                <a:effectLst/>
                <a:latin typeface="Fira Code" panose="020B0809050000020004" pitchFamily="49" charset="0"/>
              </a:rPr>
              <a:t>0.001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, utils.</a:t>
            </a:r>
            <a:r>
              <a:rPr lang="en-US" altLang="zh-CN" sz="1400" b="0" dirty="0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Inf32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altLang="zh-CN" sz="1400" b="0" dirty="0">
                <a:solidFill>
                  <a:srgbClr val="D19A66"/>
                </a:solidFill>
                <a:effectLst/>
                <a:latin typeface="Fira Code" panose="020B0809050000020004" pitchFamily="49" charset="0"/>
              </a:rPr>
              <a:t>1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)); rec </a:t>
            </a:r>
            <a:r>
              <a:rPr lang="en-US" altLang="zh-CN" sz="1400" b="0" dirty="0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!=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D19A66"/>
                </a:solidFill>
                <a:effectLst/>
                <a:latin typeface="Fira Code" panose="020B0809050000020004" pitchFamily="49" charset="0"/>
              </a:rPr>
              <a:t>nil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{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    </a:t>
            </a:r>
            <a:r>
              <a:rPr lang="en-US" altLang="zh-CN" sz="1400" b="0" dirty="0">
                <a:solidFill>
                  <a:srgbClr val="E06C75"/>
                </a:solidFill>
                <a:effectLst/>
                <a:latin typeface="Fira Code" panose="020B0809050000020004" pitchFamily="49" charset="0"/>
              </a:rPr>
              <a:t>ret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E5C07B"/>
                </a:solidFill>
                <a:effectLst/>
                <a:latin typeface="Fira Code" panose="020B0809050000020004" pitchFamily="49" charset="0"/>
              </a:rPr>
              <a:t>:=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 err="1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RayColor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utils.</a:t>
            </a:r>
            <a:r>
              <a:rPr lang="en-US" altLang="zh-CN" sz="1400" b="0" dirty="0" err="1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NewRay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rec.P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, utils.</a:t>
            </a:r>
            <a:r>
              <a:rPr lang="en-US" altLang="zh-CN" sz="1400" b="0" dirty="0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NewRandomVector3InHemisphere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rec.Normal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)), world, depth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-</a:t>
            </a:r>
            <a:r>
              <a:rPr lang="en-US" altLang="zh-CN" sz="1400" b="0" dirty="0">
                <a:solidFill>
                  <a:srgbClr val="D19A66"/>
                </a:solidFill>
                <a:effectLst/>
                <a:latin typeface="Fira Code" panose="020B0809050000020004" pitchFamily="49" charset="0"/>
              </a:rPr>
              <a:t>1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)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    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ret.</a:t>
            </a:r>
            <a:r>
              <a:rPr lang="en-US" altLang="zh-CN" sz="1400" b="0" dirty="0" err="1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MulF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altLang="zh-CN" sz="1400" b="0" dirty="0">
                <a:solidFill>
                  <a:srgbClr val="D19A66"/>
                </a:solidFill>
                <a:effectLst/>
                <a:latin typeface="Fira Code" panose="020B0809050000020004" pitchFamily="49" charset="0"/>
              </a:rPr>
              <a:t>0.5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)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    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return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ret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}</a:t>
            </a:r>
          </a:p>
          <a:p>
            <a:b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</a:b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altLang="zh-CN" sz="1400" b="0" dirty="0">
                <a:solidFill>
                  <a:srgbClr val="E06C75"/>
                </a:solidFill>
                <a:effectLst/>
                <a:latin typeface="Fira Code" panose="020B0809050000020004" pitchFamily="49" charset="0"/>
              </a:rPr>
              <a:t>t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E5C07B"/>
                </a:solidFill>
                <a:effectLst/>
                <a:latin typeface="Fira Code" panose="020B0809050000020004" pitchFamily="49" charset="0"/>
              </a:rPr>
              <a:t>:=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D19A66"/>
                </a:solidFill>
                <a:effectLst/>
                <a:latin typeface="Fira Code" panose="020B0809050000020004" pitchFamily="49" charset="0"/>
              </a:rPr>
              <a:t>0.5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*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(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r.Direction.</a:t>
            </a:r>
            <a:r>
              <a:rPr lang="en-US" altLang="zh-CN" sz="1400" b="0" dirty="0" err="1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Unit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().</a:t>
            </a:r>
            <a:r>
              <a:rPr lang="en-US" altLang="zh-CN" sz="1400" b="0" dirty="0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Y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() 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+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D19A66"/>
                </a:solidFill>
                <a:effectLst/>
                <a:latin typeface="Fira Code" panose="020B0809050000020004" pitchFamily="49" charset="0"/>
              </a:rPr>
              <a:t>1.0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)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altLang="zh-CN" sz="1400" b="0" dirty="0">
                <a:solidFill>
                  <a:srgbClr val="E06C75"/>
                </a:solidFill>
                <a:effectLst/>
                <a:latin typeface="Fira Code" panose="020B0809050000020004" pitchFamily="49" charset="0"/>
              </a:rPr>
              <a:t>v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E5C07B"/>
                </a:solidFill>
                <a:effectLst/>
                <a:latin typeface="Fira Code" panose="020B0809050000020004" pitchFamily="49" charset="0"/>
              </a:rPr>
              <a:t>:=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utils.</a:t>
            </a:r>
            <a:r>
              <a:rPr lang="en-US" altLang="zh-CN" sz="1400" b="0" dirty="0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NewVector3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altLang="zh-CN" sz="1400" b="0" dirty="0">
                <a:solidFill>
                  <a:srgbClr val="D19A66"/>
                </a:solidFill>
                <a:effectLst/>
                <a:latin typeface="Fira Code" panose="020B0809050000020004" pitchFamily="49" charset="0"/>
              </a:rPr>
              <a:t>0.5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, </a:t>
            </a:r>
            <a:r>
              <a:rPr lang="en-US" altLang="zh-CN" sz="1400" b="0" dirty="0">
                <a:solidFill>
                  <a:srgbClr val="D19A66"/>
                </a:solidFill>
                <a:effectLst/>
                <a:latin typeface="Fira Code" panose="020B0809050000020004" pitchFamily="49" charset="0"/>
              </a:rPr>
              <a:t>0.7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, </a:t>
            </a:r>
            <a:r>
              <a:rPr lang="en-US" altLang="zh-CN" sz="1400" b="0" dirty="0">
                <a:solidFill>
                  <a:srgbClr val="D19A66"/>
                </a:solidFill>
                <a:effectLst/>
                <a:latin typeface="Fira Code" panose="020B0809050000020004" pitchFamily="49" charset="0"/>
              </a:rPr>
              <a:t>1.0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)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v.</a:t>
            </a:r>
            <a:r>
              <a:rPr lang="en-US" altLang="zh-CN" sz="1400" b="0" dirty="0" err="1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MulF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(t)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v.</a:t>
            </a:r>
            <a:r>
              <a:rPr lang="en-US" altLang="zh-CN" sz="1400" b="0" dirty="0" err="1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AddF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altLang="zh-CN" sz="1400" b="0" dirty="0">
                <a:solidFill>
                  <a:srgbClr val="D19A66"/>
                </a:solidFill>
                <a:effectLst/>
                <a:latin typeface="Fira Code" panose="020B0809050000020004" pitchFamily="49" charset="0"/>
              </a:rPr>
              <a:t>1.0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-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t)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return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v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86342795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5789618-6D11-4BC5-A1D1-CF88472C3F19}"/>
              </a:ext>
            </a:extLst>
          </p:cNvPr>
          <p:cNvSpPr txBox="1">
            <a:spLocks/>
          </p:cNvSpPr>
          <p:nvPr/>
        </p:nvSpPr>
        <p:spPr>
          <a:xfrm>
            <a:off x="390195" y="287799"/>
            <a:ext cx="8732033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</a:rPr>
              <a:t>Metal Material</a:t>
            </a:r>
          </a:p>
        </p:txBody>
      </p:sp>
      <p:sp>
        <p:nvSpPr>
          <p:cNvPr id="21" name="标题 1">
            <a:extLst>
              <a:ext uri="{FF2B5EF4-FFF2-40B4-BE49-F238E27FC236}">
                <a16:creationId xmlns:a16="http://schemas.microsoft.com/office/drawing/2014/main" id="{F5EB3A12-BDEA-4123-8D7F-7518F0210B75}"/>
              </a:ext>
            </a:extLst>
          </p:cNvPr>
          <p:cNvSpPr txBox="1"/>
          <p:nvPr/>
        </p:nvSpPr>
        <p:spPr>
          <a:xfrm>
            <a:off x="832855" y="6147406"/>
            <a:ext cx="3323965" cy="3227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6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  <a:sym typeface="+mn-lt"/>
              </a:rPr>
              <a:t>2020</a:t>
            </a:r>
            <a:r>
              <a:rPr lang="zh-CN" altLang="en-US" sz="16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  <a:sym typeface="+mn-lt"/>
              </a:rPr>
              <a:t> </a:t>
            </a:r>
            <a:r>
              <a:rPr lang="en-US" altLang="zh-CN" sz="16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  <a:sym typeface="+mn-lt"/>
              </a:rPr>
              <a:t>TJMSC</a:t>
            </a:r>
            <a:r>
              <a:rPr lang="zh-CN" altLang="en-US" sz="16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  <a:sym typeface="+mn-lt"/>
              </a:rPr>
              <a:t> </a:t>
            </a:r>
            <a:r>
              <a:rPr lang="en-US" altLang="zh-CN" sz="16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  <a:sym typeface="+mn-lt"/>
              </a:rPr>
              <a:t>Tech.</a:t>
            </a:r>
            <a:r>
              <a:rPr lang="zh-CN" altLang="en-US" sz="16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  <a:sym typeface="+mn-lt"/>
              </a:rPr>
              <a:t> </a:t>
            </a:r>
            <a:r>
              <a:rPr lang="en-US" altLang="zh-CN" sz="16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  <a:sym typeface="+mn-lt"/>
              </a:rPr>
              <a:t>Courses</a:t>
            </a:r>
            <a:endParaRPr lang="zh-CN" altLang="en-US" sz="1600" dirty="0">
              <a:solidFill>
                <a:schemeClr val="bg2"/>
              </a:solidFill>
              <a:latin typeface="DengXian" charset="0"/>
              <a:ea typeface="DengXian" charset="0"/>
              <a:cs typeface="DengXian" charset="0"/>
              <a:sym typeface="+mn-lt"/>
            </a:endParaRPr>
          </a:p>
        </p:txBody>
      </p:sp>
      <p:sp>
        <p:nvSpPr>
          <p:cNvPr id="22" name="标题 1">
            <a:extLst>
              <a:ext uri="{FF2B5EF4-FFF2-40B4-BE49-F238E27FC236}">
                <a16:creationId xmlns:a16="http://schemas.microsoft.com/office/drawing/2014/main" id="{BF8CD409-D2F6-4209-9982-B8AA55F4B931}"/>
              </a:ext>
            </a:extLst>
          </p:cNvPr>
          <p:cNvSpPr txBox="1"/>
          <p:nvPr/>
        </p:nvSpPr>
        <p:spPr>
          <a:xfrm>
            <a:off x="832855" y="6466785"/>
            <a:ext cx="4019097" cy="3357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  <a:sym typeface="+mn-lt"/>
              </a:rPr>
              <a:t>Raytracing In One Weekend</a:t>
            </a:r>
            <a:endParaRPr lang="zh-CN" altLang="en-US" sz="2400" dirty="0">
              <a:solidFill>
                <a:schemeClr val="bg2"/>
              </a:solidFill>
              <a:latin typeface="DengXian" charset="0"/>
              <a:ea typeface="DengXian" charset="0"/>
              <a:cs typeface="DengXian" charset="0"/>
              <a:sym typeface="+mn-lt"/>
            </a:endParaRPr>
          </a:p>
        </p:txBody>
      </p:sp>
      <p:cxnSp>
        <p:nvCxnSpPr>
          <p:cNvPr id="23" name="直接连接符 6">
            <a:extLst>
              <a:ext uri="{FF2B5EF4-FFF2-40B4-BE49-F238E27FC236}">
                <a16:creationId xmlns:a16="http://schemas.microsoft.com/office/drawing/2014/main" id="{063841C9-2EE4-493F-9776-4C72D314B5C1}"/>
              </a:ext>
            </a:extLst>
          </p:cNvPr>
          <p:cNvCxnSpPr>
            <a:cxnSpLocks/>
          </p:cNvCxnSpPr>
          <p:nvPr/>
        </p:nvCxnSpPr>
        <p:spPr>
          <a:xfrm flipV="1">
            <a:off x="832855" y="6437289"/>
            <a:ext cx="3829001" cy="1111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4" name="组合 1">
            <a:extLst>
              <a:ext uri="{FF2B5EF4-FFF2-40B4-BE49-F238E27FC236}">
                <a16:creationId xmlns:a16="http://schemas.microsoft.com/office/drawing/2014/main" id="{162F5480-D0FD-4159-990E-C8BE2A267D4F}"/>
              </a:ext>
            </a:extLst>
          </p:cNvPr>
          <p:cNvGrpSpPr/>
          <p:nvPr/>
        </p:nvGrpSpPr>
        <p:grpSpPr>
          <a:xfrm>
            <a:off x="94485" y="6161516"/>
            <a:ext cx="629511" cy="609648"/>
            <a:chOff x="2316219" y="2407725"/>
            <a:chExt cx="2018544" cy="2015004"/>
          </a:xfrm>
        </p:grpSpPr>
        <p:sp>
          <p:nvSpPr>
            <p:cNvPr id="25" name="矩形: 圆角 5">
              <a:extLst>
                <a:ext uri="{FF2B5EF4-FFF2-40B4-BE49-F238E27FC236}">
                  <a16:creationId xmlns:a16="http://schemas.microsoft.com/office/drawing/2014/main" id="{8F0F5BD2-8151-4F4B-9BEF-C3372CD9EBBF}"/>
                </a:ext>
              </a:extLst>
            </p:cNvPr>
            <p:cNvSpPr/>
            <p:nvPr/>
          </p:nvSpPr>
          <p:spPr>
            <a:xfrm>
              <a:off x="2319758" y="2407725"/>
              <a:ext cx="948205" cy="948205"/>
            </a:xfrm>
            <a:prstGeom prst="roundRect">
              <a:avLst>
                <a:gd name="adj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: 圆角 12">
              <a:extLst>
                <a:ext uri="{FF2B5EF4-FFF2-40B4-BE49-F238E27FC236}">
                  <a16:creationId xmlns:a16="http://schemas.microsoft.com/office/drawing/2014/main" id="{0EFC5F4E-CD97-4C81-8B75-78D8E1A00A60}"/>
                </a:ext>
              </a:extLst>
            </p:cNvPr>
            <p:cNvSpPr/>
            <p:nvPr/>
          </p:nvSpPr>
          <p:spPr>
            <a:xfrm>
              <a:off x="3386558" y="2407725"/>
              <a:ext cx="948205" cy="948205"/>
            </a:xfrm>
            <a:prstGeom prst="roundRect">
              <a:avLst>
                <a:gd name="adj" fmla="val 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7" name="矩形: 圆角 14">
              <a:extLst>
                <a:ext uri="{FF2B5EF4-FFF2-40B4-BE49-F238E27FC236}">
                  <a16:creationId xmlns:a16="http://schemas.microsoft.com/office/drawing/2014/main" id="{6F0DE636-560C-4549-827A-DD5731F9A0AD}"/>
                </a:ext>
              </a:extLst>
            </p:cNvPr>
            <p:cNvSpPr/>
            <p:nvPr/>
          </p:nvSpPr>
          <p:spPr>
            <a:xfrm>
              <a:off x="3386556" y="3474524"/>
              <a:ext cx="948205" cy="948205"/>
            </a:xfrm>
            <a:prstGeom prst="roundRect">
              <a:avLst>
                <a:gd name="adj" fmla="val 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矩形: 圆角 15">
              <a:extLst>
                <a:ext uri="{FF2B5EF4-FFF2-40B4-BE49-F238E27FC236}">
                  <a16:creationId xmlns:a16="http://schemas.microsoft.com/office/drawing/2014/main" id="{2FD925D8-241D-4710-975D-7FF0F1BBDC50}"/>
                </a:ext>
              </a:extLst>
            </p:cNvPr>
            <p:cNvSpPr/>
            <p:nvPr/>
          </p:nvSpPr>
          <p:spPr>
            <a:xfrm>
              <a:off x="2316219" y="3474523"/>
              <a:ext cx="948205" cy="948205"/>
            </a:xfrm>
            <a:prstGeom prst="roundRect">
              <a:avLst>
                <a:gd name="adj" fmla="val 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6EB96AB0-5C68-4BE1-99EC-D599844C2713}"/>
              </a:ext>
            </a:extLst>
          </p:cNvPr>
          <p:cNvSpPr txBox="1"/>
          <p:nvPr/>
        </p:nvSpPr>
        <p:spPr>
          <a:xfrm>
            <a:off x="326571" y="1379289"/>
            <a:ext cx="10733315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0" dirty="0" err="1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func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 err="1">
                <a:solidFill>
                  <a:srgbClr val="61AFEF"/>
                </a:solidFill>
                <a:effectLst/>
                <a:latin typeface="Fira Code" panose="020B0809050000020004" pitchFamily="49" charset="0"/>
              </a:rPr>
              <a:t>RayColor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(r 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*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utils.Ray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, world 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utils.HitTable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, depth 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int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) 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*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utils.Vector3 {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if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depth </a:t>
            </a:r>
            <a:r>
              <a:rPr lang="en-US" altLang="zh-CN" sz="1400" b="0" dirty="0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&lt;=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D19A66"/>
                </a:solidFill>
                <a:effectLst/>
                <a:latin typeface="Fira Code" panose="020B0809050000020004" pitchFamily="49" charset="0"/>
              </a:rPr>
              <a:t>0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{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    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return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utils.</a:t>
            </a:r>
            <a:r>
              <a:rPr lang="en-US" altLang="zh-CN" sz="1400" b="0" dirty="0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NewVector3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altLang="zh-CN" sz="1400" b="0" dirty="0">
                <a:solidFill>
                  <a:srgbClr val="D19A66"/>
                </a:solidFill>
                <a:effectLst/>
                <a:latin typeface="Fira Code" panose="020B0809050000020004" pitchFamily="49" charset="0"/>
              </a:rPr>
              <a:t>0.0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, </a:t>
            </a:r>
            <a:r>
              <a:rPr lang="en-US" altLang="zh-CN" sz="1400" b="0" dirty="0">
                <a:solidFill>
                  <a:srgbClr val="D19A66"/>
                </a:solidFill>
                <a:effectLst/>
                <a:latin typeface="Fira Code" panose="020B0809050000020004" pitchFamily="49" charset="0"/>
              </a:rPr>
              <a:t>0.0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, </a:t>
            </a:r>
            <a:r>
              <a:rPr lang="en-US" altLang="zh-CN" sz="1400" b="0" dirty="0">
                <a:solidFill>
                  <a:srgbClr val="D19A66"/>
                </a:solidFill>
                <a:effectLst/>
                <a:latin typeface="Fira Code" panose="020B0809050000020004" pitchFamily="49" charset="0"/>
              </a:rPr>
              <a:t>0.0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)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}</a:t>
            </a:r>
          </a:p>
          <a:p>
            <a:b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</a:b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if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E06C75"/>
                </a:solidFill>
                <a:effectLst/>
                <a:latin typeface="Fira Code" panose="020B0809050000020004" pitchFamily="49" charset="0"/>
              </a:rPr>
              <a:t>rec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E5C07B"/>
                </a:solidFill>
                <a:effectLst/>
                <a:latin typeface="Fira Code" panose="020B0809050000020004" pitchFamily="49" charset="0"/>
              </a:rPr>
              <a:t>:=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world.</a:t>
            </a:r>
            <a:r>
              <a:rPr lang="en-US" altLang="zh-CN" sz="1400" b="0" dirty="0" err="1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Hit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(r, </a:t>
            </a:r>
            <a:r>
              <a:rPr lang="en-US" altLang="zh-CN" sz="1400" b="0" dirty="0">
                <a:solidFill>
                  <a:srgbClr val="D19A66"/>
                </a:solidFill>
                <a:effectLst/>
                <a:latin typeface="Fira Code" panose="020B0809050000020004" pitchFamily="49" charset="0"/>
              </a:rPr>
              <a:t>0.001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, utils.</a:t>
            </a:r>
            <a:r>
              <a:rPr lang="en-US" altLang="zh-CN" sz="1400" b="0" dirty="0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Inf32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altLang="zh-CN" sz="1400" b="0" dirty="0">
                <a:solidFill>
                  <a:srgbClr val="D19A66"/>
                </a:solidFill>
                <a:effectLst/>
                <a:latin typeface="Fira Code" panose="020B0809050000020004" pitchFamily="49" charset="0"/>
              </a:rPr>
              <a:t>1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)); rec </a:t>
            </a:r>
            <a:r>
              <a:rPr lang="en-US" altLang="zh-CN" sz="1400" b="0" dirty="0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!=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D19A66"/>
                </a:solidFill>
                <a:effectLst/>
                <a:latin typeface="Fira Code" panose="020B0809050000020004" pitchFamily="49" charset="0"/>
              </a:rPr>
              <a:t>nil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{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    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if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rec.Mat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!=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D19A66"/>
                </a:solidFill>
                <a:effectLst/>
                <a:latin typeface="Fira Code" panose="020B0809050000020004" pitchFamily="49" charset="0"/>
              </a:rPr>
              <a:t>nil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{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        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if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E06C75"/>
                </a:solidFill>
                <a:effectLst/>
                <a:latin typeface="Fira Code" panose="020B0809050000020004" pitchFamily="49" charset="0"/>
              </a:rPr>
              <a:t>attenuation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, </a:t>
            </a:r>
            <a:r>
              <a:rPr lang="en-US" altLang="zh-CN" sz="1400" b="0" dirty="0">
                <a:solidFill>
                  <a:srgbClr val="E06C75"/>
                </a:solidFill>
                <a:effectLst/>
                <a:latin typeface="Fira Code" panose="020B0809050000020004" pitchFamily="49" charset="0"/>
              </a:rPr>
              <a:t>scattered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E5C07B"/>
                </a:solidFill>
                <a:effectLst/>
                <a:latin typeface="Fira Code" panose="020B0809050000020004" pitchFamily="49" charset="0"/>
              </a:rPr>
              <a:t>:=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rec.Mat.</a:t>
            </a:r>
            <a:r>
              <a:rPr lang="en-US" altLang="zh-CN" sz="1400" b="0" dirty="0" err="1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Scatter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(r, rec); attenuation </a:t>
            </a:r>
            <a:r>
              <a:rPr lang="en-US" altLang="zh-CN" sz="1400" b="0" dirty="0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!=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D19A66"/>
                </a:solidFill>
                <a:effectLst/>
                <a:latin typeface="Fira Code" panose="020B0809050000020004" pitchFamily="49" charset="0"/>
              </a:rPr>
              <a:t>nil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{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            </a:t>
            </a:r>
            <a:r>
              <a:rPr lang="en-US" altLang="zh-CN" sz="1400" b="0" dirty="0">
                <a:solidFill>
                  <a:srgbClr val="E06C75"/>
                </a:solidFill>
                <a:effectLst/>
                <a:latin typeface="Fira Code" panose="020B0809050000020004" pitchFamily="49" charset="0"/>
              </a:rPr>
              <a:t>ret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E5C07B"/>
                </a:solidFill>
                <a:effectLst/>
                <a:latin typeface="Fira Code" panose="020B0809050000020004" pitchFamily="49" charset="0"/>
              </a:rPr>
              <a:t>:=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 err="1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RayColor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(scattered, world, depth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-</a:t>
            </a:r>
            <a:r>
              <a:rPr lang="en-US" altLang="zh-CN" sz="1400" b="0" dirty="0">
                <a:solidFill>
                  <a:srgbClr val="D19A66"/>
                </a:solidFill>
                <a:effectLst/>
                <a:latin typeface="Fira Code" panose="020B0809050000020004" pitchFamily="49" charset="0"/>
              </a:rPr>
              <a:t>1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)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            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ret.</a:t>
            </a:r>
            <a:r>
              <a:rPr lang="en-US" altLang="zh-CN" sz="1400" b="0" dirty="0" err="1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Mul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(attenuation)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            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return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ret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        }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    }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    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return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utils.</a:t>
            </a:r>
            <a:r>
              <a:rPr lang="en-US" altLang="zh-CN" sz="1400" b="0" dirty="0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NewVector3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altLang="zh-CN" sz="1400" b="0" dirty="0">
                <a:solidFill>
                  <a:srgbClr val="D19A66"/>
                </a:solidFill>
                <a:effectLst/>
                <a:latin typeface="Fira Code" panose="020B0809050000020004" pitchFamily="49" charset="0"/>
              </a:rPr>
              <a:t>0.0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, </a:t>
            </a:r>
            <a:r>
              <a:rPr lang="en-US" altLang="zh-CN" sz="1400" b="0" dirty="0">
                <a:solidFill>
                  <a:srgbClr val="D19A66"/>
                </a:solidFill>
                <a:effectLst/>
                <a:latin typeface="Fira Code" panose="020B0809050000020004" pitchFamily="49" charset="0"/>
              </a:rPr>
              <a:t>0.0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, </a:t>
            </a:r>
            <a:r>
              <a:rPr lang="en-US" altLang="zh-CN" sz="1400" b="0" dirty="0">
                <a:solidFill>
                  <a:srgbClr val="D19A66"/>
                </a:solidFill>
                <a:effectLst/>
                <a:latin typeface="Fira Code" panose="020B0809050000020004" pitchFamily="49" charset="0"/>
              </a:rPr>
              <a:t>0.0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)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}</a:t>
            </a:r>
          </a:p>
          <a:p>
            <a:b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</a:b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altLang="zh-CN" sz="1400" b="0" dirty="0">
                <a:solidFill>
                  <a:srgbClr val="E06C75"/>
                </a:solidFill>
                <a:effectLst/>
                <a:latin typeface="Fira Code" panose="020B0809050000020004" pitchFamily="49" charset="0"/>
              </a:rPr>
              <a:t>t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E5C07B"/>
                </a:solidFill>
                <a:effectLst/>
                <a:latin typeface="Fira Code" panose="020B0809050000020004" pitchFamily="49" charset="0"/>
              </a:rPr>
              <a:t>:=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D19A66"/>
                </a:solidFill>
                <a:effectLst/>
                <a:latin typeface="Fira Code" panose="020B0809050000020004" pitchFamily="49" charset="0"/>
              </a:rPr>
              <a:t>0.5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*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(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r.Direction.</a:t>
            </a:r>
            <a:r>
              <a:rPr lang="en-US" altLang="zh-CN" sz="1400" b="0" dirty="0" err="1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Unit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().</a:t>
            </a:r>
            <a:r>
              <a:rPr lang="en-US" altLang="zh-CN" sz="1400" b="0" dirty="0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Y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() 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+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D19A66"/>
                </a:solidFill>
                <a:effectLst/>
                <a:latin typeface="Fira Code" panose="020B0809050000020004" pitchFamily="49" charset="0"/>
              </a:rPr>
              <a:t>1.0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)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altLang="zh-CN" sz="1400" b="0" dirty="0">
                <a:solidFill>
                  <a:srgbClr val="E06C75"/>
                </a:solidFill>
                <a:effectLst/>
                <a:latin typeface="Fira Code" panose="020B0809050000020004" pitchFamily="49" charset="0"/>
              </a:rPr>
              <a:t>v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E5C07B"/>
                </a:solidFill>
                <a:effectLst/>
                <a:latin typeface="Fira Code" panose="020B0809050000020004" pitchFamily="49" charset="0"/>
              </a:rPr>
              <a:t>:=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utils.</a:t>
            </a:r>
            <a:r>
              <a:rPr lang="en-US" altLang="zh-CN" sz="1400" b="0" dirty="0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NewVector3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altLang="zh-CN" sz="1400" b="0" dirty="0">
                <a:solidFill>
                  <a:srgbClr val="D19A66"/>
                </a:solidFill>
                <a:effectLst/>
                <a:latin typeface="Fira Code" panose="020B0809050000020004" pitchFamily="49" charset="0"/>
              </a:rPr>
              <a:t>0.5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, </a:t>
            </a:r>
            <a:r>
              <a:rPr lang="en-US" altLang="zh-CN" sz="1400" b="0" dirty="0">
                <a:solidFill>
                  <a:srgbClr val="D19A66"/>
                </a:solidFill>
                <a:effectLst/>
                <a:latin typeface="Fira Code" panose="020B0809050000020004" pitchFamily="49" charset="0"/>
              </a:rPr>
              <a:t>0.7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, </a:t>
            </a:r>
            <a:r>
              <a:rPr lang="en-US" altLang="zh-CN" sz="1400" b="0" dirty="0">
                <a:solidFill>
                  <a:srgbClr val="D19A66"/>
                </a:solidFill>
                <a:effectLst/>
                <a:latin typeface="Fira Code" panose="020B0809050000020004" pitchFamily="49" charset="0"/>
              </a:rPr>
              <a:t>1.0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)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v.</a:t>
            </a:r>
            <a:r>
              <a:rPr lang="en-US" altLang="zh-CN" sz="1400" b="0" dirty="0" err="1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MulF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(t)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v.</a:t>
            </a:r>
            <a:r>
              <a:rPr lang="en-US" altLang="zh-CN" sz="1400" b="0" dirty="0" err="1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AddF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altLang="zh-CN" sz="1400" b="0" dirty="0">
                <a:solidFill>
                  <a:srgbClr val="D19A66"/>
                </a:solidFill>
                <a:effectLst/>
                <a:latin typeface="Fira Code" panose="020B0809050000020004" pitchFamily="49" charset="0"/>
              </a:rPr>
              <a:t>1.0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-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t)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return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v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}</a:t>
            </a:r>
          </a:p>
        </p:txBody>
      </p:sp>
      <p:pic>
        <p:nvPicPr>
          <p:cNvPr id="3" name="Picture 2" descr="A picture containing melon&#10;&#10;Description automatically generated">
            <a:extLst>
              <a:ext uri="{FF2B5EF4-FFF2-40B4-BE49-F238E27FC236}">
                <a16:creationId xmlns:a16="http://schemas.microsoft.com/office/drawing/2014/main" id="{F77C2668-EFB5-4EB6-B7E1-146E5FF1F4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4635" y="4046764"/>
            <a:ext cx="3935185" cy="1967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32842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5789618-6D11-4BC5-A1D1-CF88472C3F19}"/>
              </a:ext>
            </a:extLst>
          </p:cNvPr>
          <p:cNvSpPr txBox="1">
            <a:spLocks/>
          </p:cNvSpPr>
          <p:nvPr/>
        </p:nvSpPr>
        <p:spPr>
          <a:xfrm>
            <a:off x="390195" y="287799"/>
            <a:ext cx="8732033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</a:rPr>
              <a:t>Dielectric Material</a:t>
            </a:r>
          </a:p>
        </p:txBody>
      </p:sp>
      <p:sp>
        <p:nvSpPr>
          <p:cNvPr id="21" name="标题 1">
            <a:extLst>
              <a:ext uri="{FF2B5EF4-FFF2-40B4-BE49-F238E27FC236}">
                <a16:creationId xmlns:a16="http://schemas.microsoft.com/office/drawing/2014/main" id="{F5EB3A12-BDEA-4123-8D7F-7518F0210B75}"/>
              </a:ext>
            </a:extLst>
          </p:cNvPr>
          <p:cNvSpPr txBox="1"/>
          <p:nvPr/>
        </p:nvSpPr>
        <p:spPr>
          <a:xfrm>
            <a:off x="832855" y="6147406"/>
            <a:ext cx="3323965" cy="3227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6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  <a:sym typeface="+mn-lt"/>
              </a:rPr>
              <a:t>2020</a:t>
            </a:r>
            <a:r>
              <a:rPr lang="zh-CN" altLang="en-US" sz="16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  <a:sym typeface="+mn-lt"/>
              </a:rPr>
              <a:t> </a:t>
            </a:r>
            <a:r>
              <a:rPr lang="en-US" altLang="zh-CN" sz="16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  <a:sym typeface="+mn-lt"/>
              </a:rPr>
              <a:t>TJMSC</a:t>
            </a:r>
            <a:r>
              <a:rPr lang="zh-CN" altLang="en-US" sz="16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  <a:sym typeface="+mn-lt"/>
              </a:rPr>
              <a:t> </a:t>
            </a:r>
            <a:r>
              <a:rPr lang="en-US" altLang="zh-CN" sz="16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  <a:sym typeface="+mn-lt"/>
              </a:rPr>
              <a:t>Tech.</a:t>
            </a:r>
            <a:r>
              <a:rPr lang="zh-CN" altLang="en-US" sz="16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  <a:sym typeface="+mn-lt"/>
              </a:rPr>
              <a:t> </a:t>
            </a:r>
            <a:r>
              <a:rPr lang="en-US" altLang="zh-CN" sz="16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  <a:sym typeface="+mn-lt"/>
              </a:rPr>
              <a:t>Courses</a:t>
            </a:r>
            <a:endParaRPr lang="zh-CN" altLang="en-US" sz="1600" dirty="0">
              <a:solidFill>
                <a:schemeClr val="bg2"/>
              </a:solidFill>
              <a:latin typeface="DengXian" charset="0"/>
              <a:ea typeface="DengXian" charset="0"/>
              <a:cs typeface="DengXian" charset="0"/>
              <a:sym typeface="+mn-lt"/>
            </a:endParaRPr>
          </a:p>
        </p:txBody>
      </p:sp>
      <p:sp>
        <p:nvSpPr>
          <p:cNvPr id="22" name="标题 1">
            <a:extLst>
              <a:ext uri="{FF2B5EF4-FFF2-40B4-BE49-F238E27FC236}">
                <a16:creationId xmlns:a16="http://schemas.microsoft.com/office/drawing/2014/main" id="{BF8CD409-D2F6-4209-9982-B8AA55F4B931}"/>
              </a:ext>
            </a:extLst>
          </p:cNvPr>
          <p:cNvSpPr txBox="1"/>
          <p:nvPr/>
        </p:nvSpPr>
        <p:spPr>
          <a:xfrm>
            <a:off x="832855" y="6466785"/>
            <a:ext cx="4019097" cy="3357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  <a:sym typeface="+mn-lt"/>
              </a:rPr>
              <a:t>Raytracing In One Weekend</a:t>
            </a:r>
            <a:endParaRPr lang="zh-CN" altLang="en-US" sz="2400" dirty="0">
              <a:solidFill>
                <a:schemeClr val="bg2"/>
              </a:solidFill>
              <a:latin typeface="DengXian" charset="0"/>
              <a:ea typeface="DengXian" charset="0"/>
              <a:cs typeface="DengXian" charset="0"/>
              <a:sym typeface="+mn-lt"/>
            </a:endParaRPr>
          </a:p>
        </p:txBody>
      </p:sp>
      <p:cxnSp>
        <p:nvCxnSpPr>
          <p:cNvPr id="23" name="直接连接符 6">
            <a:extLst>
              <a:ext uri="{FF2B5EF4-FFF2-40B4-BE49-F238E27FC236}">
                <a16:creationId xmlns:a16="http://schemas.microsoft.com/office/drawing/2014/main" id="{063841C9-2EE4-493F-9776-4C72D314B5C1}"/>
              </a:ext>
            </a:extLst>
          </p:cNvPr>
          <p:cNvCxnSpPr>
            <a:cxnSpLocks/>
          </p:cNvCxnSpPr>
          <p:nvPr/>
        </p:nvCxnSpPr>
        <p:spPr>
          <a:xfrm flipV="1">
            <a:off x="832855" y="6437289"/>
            <a:ext cx="3829001" cy="1111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4" name="组合 1">
            <a:extLst>
              <a:ext uri="{FF2B5EF4-FFF2-40B4-BE49-F238E27FC236}">
                <a16:creationId xmlns:a16="http://schemas.microsoft.com/office/drawing/2014/main" id="{162F5480-D0FD-4159-990E-C8BE2A267D4F}"/>
              </a:ext>
            </a:extLst>
          </p:cNvPr>
          <p:cNvGrpSpPr/>
          <p:nvPr/>
        </p:nvGrpSpPr>
        <p:grpSpPr>
          <a:xfrm>
            <a:off x="94485" y="6161516"/>
            <a:ext cx="629511" cy="609648"/>
            <a:chOff x="2316219" y="2407725"/>
            <a:chExt cx="2018544" cy="2015004"/>
          </a:xfrm>
        </p:grpSpPr>
        <p:sp>
          <p:nvSpPr>
            <p:cNvPr id="25" name="矩形: 圆角 5">
              <a:extLst>
                <a:ext uri="{FF2B5EF4-FFF2-40B4-BE49-F238E27FC236}">
                  <a16:creationId xmlns:a16="http://schemas.microsoft.com/office/drawing/2014/main" id="{8F0F5BD2-8151-4F4B-9BEF-C3372CD9EBBF}"/>
                </a:ext>
              </a:extLst>
            </p:cNvPr>
            <p:cNvSpPr/>
            <p:nvPr/>
          </p:nvSpPr>
          <p:spPr>
            <a:xfrm>
              <a:off x="2319758" y="2407725"/>
              <a:ext cx="948205" cy="948205"/>
            </a:xfrm>
            <a:prstGeom prst="roundRect">
              <a:avLst>
                <a:gd name="adj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: 圆角 12">
              <a:extLst>
                <a:ext uri="{FF2B5EF4-FFF2-40B4-BE49-F238E27FC236}">
                  <a16:creationId xmlns:a16="http://schemas.microsoft.com/office/drawing/2014/main" id="{0EFC5F4E-CD97-4C81-8B75-78D8E1A00A60}"/>
                </a:ext>
              </a:extLst>
            </p:cNvPr>
            <p:cNvSpPr/>
            <p:nvPr/>
          </p:nvSpPr>
          <p:spPr>
            <a:xfrm>
              <a:off x="3386558" y="2407725"/>
              <a:ext cx="948205" cy="948205"/>
            </a:xfrm>
            <a:prstGeom prst="roundRect">
              <a:avLst>
                <a:gd name="adj" fmla="val 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7" name="矩形: 圆角 14">
              <a:extLst>
                <a:ext uri="{FF2B5EF4-FFF2-40B4-BE49-F238E27FC236}">
                  <a16:creationId xmlns:a16="http://schemas.microsoft.com/office/drawing/2014/main" id="{6F0DE636-560C-4549-827A-DD5731F9A0AD}"/>
                </a:ext>
              </a:extLst>
            </p:cNvPr>
            <p:cNvSpPr/>
            <p:nvPr/>
          </p:nvSpPr>
          <p:spPr>
            <a:xfrm>
              <a:off x="3386556" y="3474524"/>
              <a:ext cx="948205" cy="948205"/>
            </a:xfrm>
            <a:prstGeom prst="roundRect">
              <a:avLst>
                <a:gd name="adj" fmla="val 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矩形: 圆角 15">
              <a:extLst>
                <a:ext uri="{FF2B5EF4-FFF2-40B4-BE49-F238E27FC236}">
                  <a16:creationId xmlns:a16="http://schemas.microsoft.com/office/drawing/2014/main" id="{2FD925D8-241D-4710-975D-7FF0F1BBDC50}"/>
                </a:ext>
              </a:extLst>
            </p:cNvPr>
            <p:cNvSpPr/>
            <p:nvPr/>
          </p:nvSpPr>
          <p:spPr>
            <a:xfrm>
              <a:off x="2316219" y="3474523"/>
              <a:ext cx="948205" cy="948205"/>
            </a:xfrm>
            <a:prstGeom prst="roundRect">
              <a:avLst>
                <a:gd name="adj" fmla="val 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0722" name="Picture 2">
            <a:extLst>
              <a:ext uri="{FF2B5EF4-FFF2-40B4-BE49-F238E27FC236}">
                <a16:creationId xmlns:a16="http://schemas.microsoft.com/office/drawing/2014/main" id="{CF5827DF-D884-40F4-B039-F6D135CDC2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1722" y="1127345"/>
            <a:ext cx="3830278" cy="2985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A1BA836-1B59-49BE-AE29-212E4F95C351}"/>
              </a:ext>
            </a:extLst>
          </p:cNvPr>
          <p:cNvSpPr txBox="1"/>
          <p:nvPr/>
        </p:nvSpPr>
        <p:spPr>
          <a:xfrm>
            <a:off x="149812" y="1221301"/>
            <a:ext cx="8732032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0" dirty="0" err="1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func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(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uv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*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Vector3) </a:t>
            </a:r>
            <a:r>
              <a:rPr lang="en-US" altLang="zh-CN" sz="1400" b="0" dirty="0">
                <a:solidFill>
                  <a:srgbClr val="61AFEF"/>
                </a:solidFill>
                <a:effectLst/>
                <a:latin typeface="Fira Code" panose="020B0809050000020004" pitchFamily="49" charset="0"/>
              </a:rPr>
              <a:t>Refract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(n 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*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Vector3, 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etaiOverEtat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float32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) 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*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Vector3 {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altLang="zh-CN" sz="1400" b="0" dirty="0" err="1">
                <a:solidFill>
                  <a:srgbClr val="E06C75"/>
                </a:solidFill>
                <a:effectLst/>
                <a:latin typeface="Fira Code" panose="020B0809050000020004" pitchFamily="49" charset="0"/>
              </a:rPr>
              <a:t>cosTheta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E5C07B"/>
                </a:solidFill>
                <a:effectLst/>
                <a:latin typeface="Fira Code" panose="020B0809050000020004" pitchFamily="49" charset="0"/>
              </a:rPr>
              <a:t>:=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 err="1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Minf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uv.</a:t>
            </a:r>
            <a:r>
              <a:rPr lang="en-US" altLang="zh-CN" sz="1400" b="0" dirty="0" err="1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MulFVec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-</a:t>
            </a:r>
            <a:r>
              <a:rPr lang="en-US" altLang="zh-CN" sz="1400" b="0" dirty="0">
                <a:solidFill>
                  <a:srgbClr val="D19A66"/>
                </a:solidFill>
                <a:effectLst/>
                <a:latin typeface="Fira Code" panose="020B0809050000020004" pitchFamily="49" charset="0"/>
              </a:rPr>
              <a:t>1.0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).</a:t>
            </a:r>
            <a:r>
              <a:rPr lang="en-US" altLang="zh-CN" sz="1400" b="0" dirty="0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Dot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(n), </a:t>
            </a:r>
            <a:r>
              <a:rPr lang="en-US" altLang="zh-CN" sz="1400" b="0" dirty="0">
                <a:solidFill>
                  <a:srgbClr val="D19A66"/>
                </a:solidFill>
                <a:effectLst/>
                <a:latin typeface="Fira Code" panose="020B0809050000020004" pitchFamily="49" charset="0"/>
              </a:rPr>
              <a:t>1.0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)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altLang="zh-CN" sz="1400" b="0" dirty="0" err="1">
                <a:solidFill>
                  <a:srgbClr val="E06C75"/>
                </a:solidFill>
                <a:effectLst/>
                <a:latin typeface="Fira Code" panose="020B0809050000020004" pitchFamily="49" charset="0"/>
              </a:rPr>
              <a:t>rOutParallel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E5C07B"/>
                </a:solidFill>
                <a:effectLst/>
                <a:latin typeface="Fira Code" panose="020B0809050000020004" pitchFamily="49" charset="0"/>
              </a:rPr>
              <a:t>:=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uv.</a:t>
            </a:r>
            <a:r>
              <a:rPr lang="en-US" altLang="zh-CN" sz="1400" b="0" dirty="0" err="1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AddVec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n.</a:t>
            </a:r>
            <a:r>
              <a:rPr lang="en-US" altLang="zh-CN" sz="1400" b="0" dirty="0" err="1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MulFVec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cosTheta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))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rOutParallel.</a:t>
            </a:r>
            <a:r>
              <a:rPr lang="en-US" altLang="zh-CN" sz="1400" b="0" dirty="0" err="1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MulF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etaiOverEtat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)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altLang="zh-CN" sz="1400" b="0" dirty="0" err="1">
                <a:solidFill>
                  <a:srgbClr val="E06C75"/>
                </a:solidFill>
                <a:effectLst/>
                <a:latin typeface="Fira Code" panose="020B0809050000020004" pitchFamily="49" charset="0"/>
              </a:rPr>
              <a:t>rOutPerp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E5C07B"/>
                </a:solidFill>
                <a:effectLst/>
                <a:latin typeface="Fira Code" panose="020B0809050000020004" pitchFamily="49" charset="0"/>
              </a:rPr>
              <a:t>:=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CopyVector3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(n)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rOutPerp.</a:t>
            </a:r>
            <a:r>
              <a:rPr lang="en-US" altLang="zh-CN" sz="1400" b="0" dirty="0" err="1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MulF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-</a:t>
            </a:r>
            <a:r>
              <a:rPr lang="en-US" altLang="zh-CN" sz="1400" b="0" dirty="0" err="1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Sqrtf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altLang="zh-CN" sz="1400" b="0" dirty="0">
                <a:solidFill>
                  <a:srgbClr val="D19A66"/>
                </a:solidFill>
                <a:effectLst/>
                <a:latin typeface="Fira Code" panose="020B0809050000020004" pitchFamily="49" charset="0"/>
              </a:rPr>
              <a:t>1.0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-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rOutParallel.</a:t>
            </a:r>
            <a:r>
              <a:rPr lang="en-US" altLang="zh-CN" sz="1400" b="0" dirty="0" err="1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LengthSquare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()))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rOutParallel.</a:t>
            </a:r>
            <a:r>
              <a:rPr lang="en-US" altLang="zh-CN" sz="1400" b="0" dirty="0" err="1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Add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rOutPerp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)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return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rOutParallel</a:t>
            </a:r>
            <a:endParaRPr lang="en-US" altLang="zh-CN" sz="1400" b="0" dirty="0">
              <a:solidFill>
                <a:srgbClr val="ABB2BF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}</a:t>
            </a:r>
          </a:p>
          <a:p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type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E5C07B"/>
                </a:solidFill>
                <a:effectLst/>
                <a:latin typeface="Fira Code" panose="020B0809050000020004" pitchFamily="49" charset="0"/>
              </a:rPr>
              <a:t>Dielectric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struct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{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RefIdx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float32</a:t>
            </a:r>
            <a:endParaRPr lang="en-US" altLang="zh-CN" sz="1400" b="0" dirty="0">
              <a:solidFill>
                <a:srgbClr val="ABB2BF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}</a:t>
            </a:r>
            <a:b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</a:br>
            <a:r>
              <a:rPr lang="en-US" altLang="zh-CN" sz="1400" b="0" dirty="0" err="1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func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(d 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*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Dielectric) </a:t>
            </a:r>
            <a:r>
              <a:rPr lang="en-US" altLang="zh-CN" sz="1400" b="0" dirty="0">
                <a:solidFill>
                  <a:srgbClr val="61AFEF"/>
                </a:solidFill>
                <a:effectLst/>
                <a:latin typeface="Fira Code" panose="020B0809050000020004" pitchFamily="49" charset="0"/>
              </a:rPr>
              <a:t>Scatter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r_in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*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Ray, rec 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*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HitRecord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) (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*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Vector3, 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*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Ray) {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altLang="zh-CN" sz="1400" b="0" dirty="0">
                <a:solidFill>
                  <a:srgbClr val="E06C75"/>
                </a:solidFill>
                <a:effectLst/>
                <a:latin typeface="Fira Code" panose="020B0809050000020004" pitchFamily="49" charset="0"/>
              </a:rPr>
              <a:t>attenuation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E5C07B"/>
                </a:solidFill>
                <a:effectLst/>
                <a:latin typeface="Fira Code" panose="020B0809050000020004" pitchFamily="49" charset="0"/>
              </a:rPr>
              <a:t>:=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NewVector3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altLang="zh-CN" sz="1400" b="0" dirty="0">
                <a:solidFill>
                  <a:srgbClr val="D19A66"/>
                </a:solidFill>
                <a:effectLst/>
                <a:latin typeface="Fira Code" panose="020B0809050000020004" pitchFamily="49" charset="0"/>
              </a:rPr>
              <a:t>1.0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, </a:t>
            </a:r>
            <a:r>
              <a:rPr lang="en-US" altLang="zh-CN" sz="1400" b="0" dirty="0">
                <a:solidFill>
                  <a:srgbClr val="D19A66"/>
                </a:solidFill>
                <a:effectLst/>
                <a:latin typeface="Fira Code" panose="020B0809050000020004" pitchFamily="49" charset="0"/>
              </a:rPr>
              <a:t>1.0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, </a:t>
            </a:r>
            <a:r>
              <a:rPr lang="en-US" altLang="zh-CN" sz="1400" b="0" dirty="0">
                <a:solidFill>
                  <a:srgbClr val="D19A66"/>
                </a:solidFill>
                <a:effectLst/>
                <a:latin typeface="Fira Code" panose="020B0809050000020004" pitchFamily="49" charset="0"/>
              </a:rPr>
              <a:t>1.0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)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altLang="zh-CN" sz="1400" b="0" dirty="0" err="1">
                <a:solidFill>
                  <a:srgbClr val="E06C75"/>
                </a:solidFill>
                <a:effectLst/>
                <a:latin typeface="Fira Code" panose="020B0809050000020004" pitchFamily="49" charset="0"/>
              </a:rPr>
              <a:t>refractionRatio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E5C07B"/>
                </a:solidFill>
                <a:effectLst/>
                <a:latin typeface="Fira Code" panose="020B0809050000020004" pitchFamily="49" charset="0"/>
              </a:rPr>
              <a:t>:=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d.RefIdx</a:t>
            </a:r>
            <a:endParaRPr lang="en-US" altLang="zh-CN" sz="1400" b="0" dirty="0">
              <a:solidFill>
                <a:srgbClr val="ABB2BF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if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rec.FrontFace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{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    </a:t>
            </a:r>
            <a:r>
              <a:rPr lang="en-US" altLang="zh-CN" sz="1400" b="0" dirty="0" err="1">
                <a:solidFill>
                  <a:srgbClr val="E06C75"/>
                </a:solidFill>
                <a:effectLst/>
                <a:latin typeface="Fira Code" panose="020B0809050000020004" pitchFamily="49" charset="0"/>
              </a:rPr>
              <a:t>refractionRatio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E5C07B"/>
                </a:solidFill>
                <a:effectLst/>
                <a:latin typeface="Fira Code" panose="020B0809050000020004" pitchFamily="49" charset="0"/>
              </a:rPr>
              <a:t>=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D19A66"/>
                </a:solidFill>
                <a:effectLst/>
                <a:latin typeface="Fira Code" panose="020B0809050000020004" pitchFamily="49" charset="0"/>
              </a:rPr>
              <a:t>1.0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/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refractionRatio</a:t>
            </a:r>
            <a:endParaRPr lang="en-US" altLang="zh-CN" sz="1400" b="0" dirty="0">
              <a:solidFill>
                <a:srgbClr val="ABB2BF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}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altLang="zh-CN" sz="1400" b="0" dirty="0" err="1">
                <a:solidFill>
                  <a:srgbClr val="E06C75"/>
                </a:solidFill>
                <a:effectLst/>
                <a:latin typeface="Fira Code" panose="020B0809050000020004" pitchFamily="49" charset="0"/>
              </a:rPr>
              <a:t>unitDirection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E5C07B"/>
                </a:solidFill>
                <a:effectLst/>
                <a:latin typeface="Fira Code" panose="020B0809050000020004" pitchFamily="49" charset="0"/>
              </a:rPr>
              <a:t>:=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r_in.Direction.</a:t>
            </a:r>
            <a:r>
              <a:rPr lang="en-US" altLang="zh-CN" sz="1400" b="0" dirty="0" err="1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Unit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()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altLang="zh-CN" sz="1400" b="0" dirty="0">
                <a:solidFill>
                  <a:srgbClr val="E06C75"/>
                </a:solidFill>
                <a:effectLst/>
                <a:latin typeface="Fira Code" panose="020B0809050000020004" pitchFamily="49" charset="0"/>
              </a:rPr>
              <a:t>direction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E5C07B"/>
                </a:solidFill>
                <a:effectLst/>
                <a:latin typeface="Fira Code" panose="020B0809050000020004" pitchFamily="49" charset="0"/>
              </a:rPr>
              <a:t>:=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unitDirection.</a:t>
            </a:r>
            <a:r>
              <a:rPr lang="en-US" altLang="zh-CN" sz="1400" b="0" dirty="0" err="1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Refract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rec.Normal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, 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refractionRatio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)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altLang="zh-CN" sz="1400" b="0" dirty="0">
                <a:solidFill>
                  <a:srgbClr val="E06C75"/>
                </a:solidFill>
                <a:effectLst/>
                <a:latin typeface="Fira Code" panose="020B0809050000020004" pitchFamily="49" charset="0"/>
              </a:rPr>
              <a:t>scattered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E5C07B"/>
                </a:solidFill>
                <a:effectLst/>
                <a:latin typeface="Fira Code" panose="020B0809050000020004" pitchFamily="49" charset="0"/>
              </a:rPr>
              <a:t>:=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 err="1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NewRay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rec.P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, direction)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return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attenuation, scattered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}</a:t>
            </a:r>
          </a:p>
          <a:p>
            <a:endParaRPr lang="en-US" altLang="zh-CN" sz="1400" b="0" dirty="0">
              <a:solidFill>
                <a:srgbClr val="ABB2BF"/>
              </a:solidFill>
              <a:effectLst/>
              <a:latin typeface="Fira Code" panose="020B0809050000020004" pitchFamily="49" charset="0"/>
            </a:endParaRPr>
          </a:p>
        </p:txBody>
      </p:sp>
      <p:pic>
        <p:nvPicPr>
          <p:cNvPr id="6" name="Picture 5" descr="A picture containing ball&#10;&#10;Description automatically generated">
            <a:extLst>
              <a:ext uri="{FF2B5EF4-FFF2-40B4-BE49-F238E27FC236}">
                <a16:creationId xmlns:a16="http://schemas.microsoft.com/office/drawing/2014/main" id="{817D7C12-FF3E-4FEF-86AC-F0452CAF46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2643" y="4665863"/>
            <a:ext cx="3565072" cy="1782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00920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5789618-6D11-4BC5-A1D1-CF88472C3F19}"/>
              </a:ext>
            </a:extLst>
          </p:cNvPr>
          <p:cNvSpPr txBox="1">
            <a:spLocks/>
          </p:cNvSpPr>
          <p:nvPr/>
        </p:nvSpPr>
        <p:spPr>
          <a:xfrm>
            <a:off x="390195" y="287799"/>
            <a:ext cx="8732033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</a:rPr>
              <a:t>Dielectric Material</a:t>
            </a:r>
          </a:p>
        </p:txBody>
      </p:sp>
      <p:sp>
        <p:nvSpPr>
          <p:cNvPr id="21" name="标题 1">
            <a:extLst>
              <a:ext uri="{FF2B5EF4-FFF2-40B4-BE49-F238E27FC236}">
                <a16:creationId xmlns:a16="http://schemas.microsoft.com/office/drawing/2014/main" id="{F5EB3A12-BDEA-4123-8D7F-7518F0210B75}"/>
              </a:ext>
            </a:extLst>
          </p:cNvPr>
          <p:cNvSpPr txBox="1"/>
          <p:nvPr/>
        </p:nvSpPr>
        <p:spPr>
          <a:xfrm>
            <a:off x="832855" y="6147406"/>
            <a:ext cx="3323965" cy="3227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6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  <a:sym typeface="+mn-lt"/>
              </a:rPr>
              <a:t>2020</a:t>
            </a:r>
            <a:r>
              <a:rPr lang="zh-CN" altLang="en-US" sz="16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  <a:sym typeface="+mn-lt"/>
              </a:rPr>
              <a:t> </a:t>
            </a:r>
            <a:r>
              <a:rPr lang="en-US" altLang="zh-CN" sz="16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  <a:sym typeface="+mn-lt"/>
              </a:rPr>
              <a:t>TJMSC</a:t>
            </a:r>
            <a:r>
              <a:rPr lang="zh-CN" altLang="en-US" sz="16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  <a:sym typeface="+mn-lt"/>
              </a:rPr>
              <a:t> </a:t>
            </a:r>
            <a:r>
              <a:rPr lang="en-US" altLang="zh-CN" sz="16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  <a:sym typeface="+mn-lt"/>
              </a:rPr>
              <a:t>Tech.</a:t>
            </a:r>
            <a:r>
              <a:rPr lang="zh-CN" altLang="en-US" sz="16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  <a:sym typeface="+mn-lt"/>
              </a:rPr>
              <a:t> </a:t>
            </a:r>
            <a:r>
              <a:rPr lang="en-US" altLang="zh-CN" sz="16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  <a:sym typeface="+mn-lt"/>
              </a:rPr>
              <a:t>Courses</a:t>
            </a:r>
            <a:endParaRPr lang="zh-CN" altLang="en-US" sz="1600" dirty="0">
              <a:solidFill>
                <a:schemeClr val="bg2"/>
              </a:solidFill>
              <a:latin typeface="DengXian" charset="0"/>
              <a:ea typeface="DengXian" charset="0"/>
              <a:cs typeface="DengXian" charset="0"/>
              <a:sym typeface="+mn-lt"/>
            </a:endParaRPr>
          </a:p>
        </p:txBody>
      </p:sp>
      <p:sp>
        <p:nvSpPr>
          <p:cNvPr id="22" name="标题 1">
            <a:extLst>
              <a:ext uri="{FF2B5EF4-FFF2-40B4-BE49-F238E27FC236}">
                <a16:creationId xmlns:a16="http://schemas.microsoft.com/office/drawing/2014/main" id="{BF8CD409-D2F6-4209-9982-B8AA55F4B931}"/>
              </a:ext>
            </a:extLst>
          </p:cNvPr>
          <p:cNvSpPr txBox="1"/>
          <p:nvPr/>
        </p:nvSpPr>
        <p:spPr>
          <a:xfrm>
            <a:off x="832855" y="6466785"/>
            <a:ext cx="4019097" cy="3357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  <a:sym typeface="+mn-lt"/>
              </a:rPr>
              <a:t>Raytracing In One Weekend</a:t>
            </a:r>
            <a:endParaRPr lang="zh-CN" altLang="en-US" sz="2400" dirty="0">
              <a:solidFill>
                <a:schemeClr val="bg2"/>
              </a:solidFill>
              <a:latin typeface="DengXian" charset="0"/>
              <a:ea typeface="DengXian" charset="0"/>
              <a:cs typeface="DengXian" charset="0"/>
              <a:sym typeface="+mn-lt"/>
            </a:endParaRPr>
          </a:p>
        </p:txBody>
      </p:sp>
      <p:cxnSp>
        <p:nvCxnSpPr>
          <p:cNvPr id="23" name="直接连接符 6">
            <a:extLst>
              <a:ext uri="{FF2B5EF4-FFF2-40B4-BE49-F238E27FC236}">
                <a16:creationId xmlns:a16="http://schemas.microsoft.com/office/drawing/2014/main" id="{063841C9-2EE4-493F-9776-4C72D314B5C1}"/>
              </a:ext>
            </a:extLst>
          </p:cNvPr>
          <p:cNvCxnSpPr>
            <a:cxnSpLocks/>
          </p:cNvCxnSpPr>
          <p:nvPr/>
        </p:nvCxnSpPr>
        <p:spPr>
          <a:xfrm flipV="1">
            <a:off x="832855" y="6437289"/>
            <a:ext cx="3829001" cy="1111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4" name="组合 1">
            <a:extLst>
              <a:ext uri="{FF2B5EF4-FFF2-40B4-BE49-F238E27FC236}">
                <a16:creationId xmlns:a16="http://schemas.microsoft.com/office/drawing/2014/main" id="{162F5480-D0FD-4159-990E-C8BE2A267D4F}"/>
              </a:ext>
            </a:extLst>
          </p:cNvPr>
          <p:cNvGrpSpPr/>
          <p:nvPr/>
        </p:nvGrpSpPr>
        <p:grpSpPr>
          <a:xfrm>
            <a:off x="94485" y="6161516"/>
            <a:ext cx="629511" cy="609648"/>
            <a:chOff x="2316219" y="2407725"/>
            <a:chExt cx="2018544" cy="2015004"/>
          </a:xfrm>
        </p:grpSpPr>
        <p:sp>
          <p:nvSpPr>
            <p:cNvPr id="25" name="矩形: 圆角 5">
              <a:extLst>
                <a:ext uri="{FF2B5EF4-FFF2-40B4-BE49-F238E27FC236}">
                  <a16:creationId xmlns:a16="http://schemas.microsoft.com/office/drawing/2014/main" id="{8F0F5BD2-8151-4F4B-9BEF-C3372CD9EBBF}"/>
                </a:ext>
              </a:extLst>
            </p:cNvPr>
            <p:cNvSpPr/>
            <p:nvPr/>
          </p:nvSpPr>
          <p:spPr>
            <a:xfrm>
              <a:off x="2319758" y="2407725"/>
              <a:ext cx="948205" cy="948205"/>
            </a:xfrm>
            <a:prstGeom prst="roundRect">
              <a:avLst>
                <a:gd name="adj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: 圆角 12">
              <a:extLst>
                <a:ext uri="{FF2B5EF4-FFF2-40B4-BE49-F238E27FC236}">
                  <a16:creationId xmlns:a16="http://schemas.microsoft.com/office/drawing/2014/main" id="{0EFC5F4E-CD97-4C81-8B75-78D8E1A00A60}"/>
                </a:ext>
              </a:extLst>
            </p:cNvPr>
            <p:cNvSpPr/>
            <p:nvPr/>
          </p:nvSpPr>
          <p:spPr>
            <a:xfrm>
              <a:off x="3386558" y="2407725"/>
              <a:ext cx="948205" cy="948205"/>
            </a:xfrm>
            <a:prstGeom prst="roundRect">
              <a:avLst>
                <a:gd name="adj" fmla="val 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7" name="矩形: 圆角 14">
              <a:extLst>
                <a:ext uri="{FF2B5EF4-FFF2-40B4-BE49-F238E27FC236}">
                  <a16:creationId xmlns:a16="http://schemas.microsoft.com/office/drawing/2014/main" id="{6F0DE636-560C-4549-827A-DD5731F9A0AD}"/>
                </a:ext>
              </a:extLst>
            </p:cNvPr>
            <p:cNvSpPr/>
            <p:nvPr/>
          </p:nvSpPr>
          <p:spPr>
            <a:xfrm>
              <a:off x="3386556" y="3474524"/>
              <a:ext cx="948205" cy="948205"/>
            </a:xfrm>
            <a:prstGeom prst="roundRect">
              <a:avLst>
                <a:gd name="adj" fmla="val 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矩形: 圆角 15">
              <a:extLst>
                <a:ext uri="{FF2B5EF4-FFF2-40B4-BE49-F238E27FC236}">
                  <a16:creationId xmlns:a16="http://schemas.microsoft.com/office/drawing/2014/main" id="{2FD925D8-241D-4710-975D-7FF0F1BBDC50}"/>
                </a:ext>
              </a:extLst>
            </p:cNvPr>
            <p:cNvSpPr/>
            <p:nvPr/>
          </p:nvSpPr>
          <p:spPr>
            <a:xfrm>
              <a:off x="2316219" y="3474523"/>
              <a:ext cx="948205" cy="948205"/>
            </a:xfrm>
            <a:prstGeom prst="roundRect">
              <a:avLst>
                <a:gd name="adj" fmla="val 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1A1BA836-1B59-49BE-AE29-212E4F95C351}"/>
              </a:ext>
            </a:extLst>
          </p:cNvPr>
          <p:cNvSpPr txBox="1"/>
          <p:nvPr/>
        </p:nvSpPr>
        <p:spPr>
          <a:xfrm>
            <a:off x="149812" y="1221301"/>
            <a:ext cx="8732032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0" dirty="0" err="1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func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(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uv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*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Vector3) </a:t>
            </a:r>
            <a:r>
              <a:rPr lang="en-US" altLang="zh-CN" sz="1400" b="0" dirty="0">
                <a:solidFill>
                  <a:srgbClr val="61AFEF"/>
                </a:solidFill>
                <a:effectLst/>
                <a:latin typeface="Fira Code" panose="020B0809050000020004" pitchFamily="49" charset="0"/>
              </a:rPr>
              <a:t>Refract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(n 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*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Vector3, 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etaiOverEtat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float32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) 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*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Vector3 {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altLang="zh-CN" sz="1400" b="0" dirty="0" err="1">
                <a:solidFill>
                  <a:srgbClr val="E06C75"/>
                </a:solidFill>
                <a:effectLst/>
                <a:latin typeface="Fira Code" panose="020B0809050000020004" pitchFamily="49" charset="0"/>
              </a:rPr>
              <a:t>cosTheta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E5C07B"/>
                </a:solidFill>
                <a:effectLst/>
                <a:latin typeface="Fira Code" panose="020B0809050000020004" pitchFamily="49" charset="0"/>
              </a:rPr>
              <a:t>:=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 err="1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Minf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uv.</a:t>
            </a:r>
            <a:r>
              <a:rPr lang="en-US" altLang="zh-CN" sz="1400" b="0" dirty="0" err="1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MulFVec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-</a:t>
            </a:r>
            <a:r>
              <a:rPr lang="en-US" altLang="zh-CN" sz="1400" b="0" dirty="0">
                <a:solidFill>
                  <a:srgbClr val="D19A66"/>
                </a:solidFill>
                <a:effectLst/>
                <a:latin typeface="Fira Code" panose="020B0809050000020004" pitchFamily="49" charset="0"/>
              </a:rPr>
              <a:t>1.0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).</a:t>
            </a:r>
            <a:r>
              <a:rPr lang="en-US" altLang="zh-CN" sz="1400" b="0" dirty="0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Dot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(n), </a:t>
            </a:r>
            <a:r>
              <a:rPr lang="en-US" altLang="zh-CN" sz="1400" b="0" dirty="0">
                <a:solidFill>
                  <a:srgbClr val="D19A66"/>
                </a:solidFill>
                <a:effectLst/>
                <a:latin typeface="Fira Code" panose="020B0809050000020004" pitchFamily="49" charset="0"/>
              </a:rPr>
              <a:t>1.0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)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altLang="zh-CN" sz="1400" b="0" dirty="0" err="1">
                <a:solidFill>
                  <a:srgbClr val="E06C75"/>
                </a:solidFill>
                <a:effectLst/>
                <a:latin typeface="Fira Code" panose="020B0809050000020004" pitchFamily="49" charset="0"/>
              </a:rPr>
              <a:t>rOutParallel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E5C07B"/>
                </a:solidFill>
                <a:effectLst/>
                <a:latin typeface="Fira Code" panose="020B0809050000020004" pitchFamily="49" charset="0"/>
              </a:rPr>
              <a:t>:=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uv.</a:t>
            </a:r>
            <a:r>
              <a:rPr lang="en-US" altLang="zh-CN" sz="1400" b="0" dirty="0" err="1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AddVec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n.</a:t>
            </a:r>
            <a:r>
              <a:rPr lang="en-US" altLang="zh-CN" sz="1400" b="0" dirty="0" err="1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MulFVec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cosTheta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))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rOutParallel.</a:t>
            </a:r>
            <a:r>
              <a:rPr lang="en-US" altLang="zh-CN" sz="1400" b="0" dirty="0" err="1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MulF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etaiOverEtat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)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altLang="zh-CN" sz="1400" b="0" dirty="0" err="1">
                <a:solidFill>
                  <a:srgbClr val="E06C75"/>
                </a:solidFill>
                <a:effectLst/>
                <a:latin typeface="Fira Code" panose="020B0809050000020004" pitchFamily="49" charset="0"/>
              </a:rPr>
              <a:t>rOutPerp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E5C07B"/>
                </a:solidFill>
                <a:effectLst/>
                <a:latin typeface="Fira Code" panose="020B0809050000020004" pitchFamily="49" charset="0"/>
              </a:rPr>
              <a:t>:=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CopyVector3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(n)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rOutPerp.</a:t>
            </a:r>
            <a:r>
              <a:rPr lang="en-US" altLang="zh-CN" sz="1400" b="0" dirty="0" err="1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MulF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-</a:t>
            </a:r>
            <a:r>
              <a:rPr lang="en-US" altLang="zh-CN" sz="1400" b="0" dirty="0" err="1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Sqrtf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altLang="zh-CN" sz="1400" b="0" dirty="0">
                <a:solidFill>
                  <a:srgbClr val="D19A66"/>
                </a:solidFill>
                <a:effectLst/>
                <a:latin typeface="Fira Code" panose="020B0809050000020004" pitchFamily="49" charset="0"/>
              </a:rPr>
              <a:t>1.0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-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rOutParallel.</a:t>
            </a:r>
            <a:r>
              <a:rPr lang="en-US" altLang="zh-CN" sz="1400" b="0" dirty="0" err="1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LengthSquare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()))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rOutParallel.</a:t>
            </a:r>
            <a:r>
              <a:rPr lang="en-US" altLang="zh-CN" sz="1400" b="0" dirty="0" err="1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Add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rOutPerp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)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return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rOutParallel</a:t>
            </a:r>
            <a:endParaRPr lang="en-US" altLang="zh-CN" sz="1400" b="0" dirty="0">
              <a:solidFill>
                <a:srgbClr val="ABB2BF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}</a:t>
            </a:r>
          </a:p>
          <a:p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type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E5C07B"/>
                </a:solidFill>
                <a:effectLst/>
                <a:latin typeface="Fira Code" panose="020B0809050000020004" pitchFamily="49" charset="0"/>
              </a:rPr>
              <a:t>Dielectric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struct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{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RefIdx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float32</a:t>
            </a:r>
            <a:endParaRPr lang="en-US" altLang="zh-CN" sz="1400" b="0" dirty="0">
              <a:solidFill>
                <a:srgbClr val="ABB2BF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}</a:t>
            </a:r>
            <a:b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</a:br>
            <a:r>
              <a:rPr lang="en-US" altLang="zh-CN" sz="1400" b="0" dirty="0" err="1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func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(d 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*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Dielectric) </a:t>
            </a:r>
            <a:r>
              <a:rPr lang="en-US" altLang="zh-CN" sz="1400" b="0" dirty="0">
                <a:solidFill>
                  <a:srgbClr val="61AFEF"/>
                </a:solidFill>
                <a:effectLst/>
                <a:latin typeface="Fira Code" panose="020B0809050000020004" pitchFamily="49" charset="0"/>
              </a:rPr>
              <a:t>Scatter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r_in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*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Ray, rec 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*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HitRecord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) (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*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Vector3, 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*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Ray) {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altLang="zh-CN" sz="1400" b="0" dirty="0">
                <a:solidFill>
                  <a:srgbClr val="E06C75"/>
                </a:solidFill>
                <a:effectLst/>
                <a:latin typeface="Fira Code" panose="020B0809050000020004" pitchFamily="49" charset="0"/>
              </a:rPr>
              <a:t>attenuation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E5C07B"/>
                </a:solidFill>
                <a:effectLst/>
                <a:latin typeface="Fira Code" panose="020B0809050000020004" pitchFamily="49" charset="0"/>
              </a:rPr>
              <a:t>:=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NewVector3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altLang="zh-CN" sz="1400" b="0" dirty="0">
                <a:solidFill>
                  <a:srgbClr val="D19A66"/>
                </a:solidFill>
                <a:effectLst/>
                <a:latin typeface="Fira Code" panose="020B0809050000020004" pitchFamily="49" charset="0"/>
              </a:rPr>
              <a:t>1.0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, </a:t>
            </a:r>
            <a:r>
              <a:rPr lang="en-US" altLang="zh-CN" sz="1400" b="0" dirty="0">
                <a:solidFill>
                  <a:srgbClr val="D19A66"/>
                </a:solidFill>
                <a:effectLst/>
                <a:latin typeface="Fira Code" panose="020B0809050000020004" pitchFamily="49" charset="0"/>
              </a:rPr>
              <a:t>1.0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, </a:t>
            </a:r>
            <a:r>
              <a:rPr lang="en-US" altLang="zh-CN" sz="1400" b="0" dirty="0">
                <a:solidFill>
                  <a:srgbClr val="D19A66"/>
                </a:solidFill>
                <a:effectLst/>
                <a:latin typeface="Fira Code" panose="020B0809050000020004" pitchFamily="49" charset="0"/>
              </a:rPr>
              <a:t>1.0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)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altLang="zh-CN" sz="1400" b="0" dirty="0" err="1">
                <a:solidFill>
                  <a:srgbClr val="E06C75"/>
                </a:solidFill>
                <a:effectLst/>
                <a:latin typeface="Fira Code" panose="020B0809050000020004" pitchFamily="49" charset="0"/>
              </a:rPr>
              <a:t>refractionRatio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E5C07B"/>
                </a:solidFill>
                <a:effectLst/>
                <a:latin typeface="Fira Code" panose="020B0809050000020004" pitchFamily="49" charset="0"/>
              </a:rPr>
              <a:t>:=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d.RefIdx</a:t>
            </a:r>
            <a:endParaRPr lang="en-US" altLang="zh-CN" sz="1400" b="0" dirty="0">
              <a:solidFill>
                <a:srgbClr val="ABB2BF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if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rec.FrontFace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{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    </a:t>
            </a:r>
            <a:r>
              <a:rPr lang="en-US" altLang="zh-CN" sz="1400" b="0" dirty="0" err="1">
                <a:solidFill>
                  <a:srgbClr val="E06C75"/>
                </a:solidFill>
                <a:effectLst/>
                <a:latin typeface="Fira Code" panose="020B0809050000020004" pitchFamily="49" charset="0"/>
              </a:rPr>
              <a:t>refractionRatio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E5C07B"/>
                </a:solidFill>
                <a:effectLst/>
                <a:latin typeface="Fira Code" panose="020B0809050000020004" pitchFamily="49" charset="0"/>
              </a:rPr>
              <a:t>=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D19A66"/>
                </a:solidFill>
                <a:effectLst/>
                <a:latin typeface="Fira Code" panose="020B0809050000020004" pitchFamily="49" charset="0"/>
              </a:rPr>
              <a:t>1.0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/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refractionRatio</a:t>
            </a:r>
            <a:endParaRPr lang="en-US" altLang="zh-CN" sz="1400" b="0" dirty="0">
              <a:solidFill>
                <a:srgbClr val="ABB2BF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}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altLang="zh-CN" sz="1400" b="0" dirty="0" err="1">
                <a:solidFill>
                  <a:srgbClr val="E06C75"/>
                </a:solidFill>
                <a:effectLst/>
                <a:latin typeface="Fira Code" panose="020B0809050000020004" pitchFamily="49" charset="0"/>
              </a:rPr>
              <a:t>unitDirection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E5C07B"/>
                </a:solidFill>
                <a:effectLst/>
                <a:latin typeface="Fira Code" panose="020B0809050000020004" pitchFamily="49" charset="0"/>
              </a:rPr>
              <a:t>:=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r_in.Direction.</a:t>
            </a:r>
            <a:r>
              <a:rPr lang="en-US" altLang="zh-CN" sz="1400" b="0" dirty="0" err="1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Unit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()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altLang="zh-CN" sz="1400" b="0" dirty="0">
                <a:solidFill>
                  <a:srgbClr val="E06C75"/>
                </a:solidFill>
                <a:effectLst/>
                <a:latin typeface="Fira Code" panose="020B0809050000020004" pitchFamily="49" charset="0"/>
              </a:rPr>
              <a:t>direction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E5C07B"/>
                </a:solidFill>
                <a:effectLst/>
                <a:latin typeface="Fira Code" panose="020B0809050000020004" pitchFamily="49" charset="0"/>
              </a:rPr>
              <a:t>:=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unitDirection.</a:t>
            </a:r>
            <a:r>
              <a:rPr lang="en-US" altLang="zh-CN" sz="1400" b="0" dirty="0" err="1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Refract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rec.Normal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, 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refractionRatio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)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altLang="zh-CN" sz="1400" b="0" dirty="0">
                <a:solidFill>
                  <a:srgbClr val="E06C75"/>
                </a:solidFill>
                <a:effectLst/>
                <a:latin typeface="Fira Code" panose="020B0809050000020004" pitchFamily="49" charset="0"/>
              </a:rPr>
              <a:t>scattered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E5C07B"/>
                </a:solidFill>
                <a:effectLst/>
                <a:latin typeface="Fira Code" panose="020B0809050000020004" pitchFamily="49" charset="0"/>
              </a:rPr>
              <a:t>:=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 err="1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NewRay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rec.P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, direction)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return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attenuation, scattered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}</a:t>
            </a:r>
          </a:p>
          <a:p>
            <a:endParaRPr lang="en-US" altLang="zh-CN" sz="1400" b="0" dirty="0">
              <a:solidFill>
                <a:srgbClr val="ABB2BF"/>
              </a:solidFill>
              <a:effectLst/>
              <a:latin typeface="Fira Code" panose="020B0809050000020004" pitchFamily="49" charset="0"/>
            </a:endParaRPr>
          </a:p>
        </p:txBody>
      </p:sp>
      <p:pic>
        <p:nvPicPr>
          <p:cNvPr id="6" name="Picture 5" descr="A picture containing ball&#10;&#10;Description automatically generated">
            <a:extLst>
              <a:ext uri="{FF2B5EF4-FFF2-40B4-BE49-F238E27FC236}">
                <a16:creationId xmlns:a16="http://schemas.microsoft.com/office/drawing/2014/main" id="{817D7C12-FF3E-4FEF-86AC-F0452CAF46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2643" y="4665863"/>
            <a:ext cx="3565072" cy="1782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87182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5789618-6D11-4BC5-A1D1-CF88472C3F19}"/>
              </a:ext>
            </a:extLst>
          </p:cNvPr>
          <p:cNvSpPr txBox="1">
            <a:spLocks/>
          </p:cNvSpPr>
          <p:nvPr/>
        </p:nvSpPr>
        <p:spPr>
          <a:xfrm>
            <a:off x="390195" y="287799"/>
            <a:ext cx="8732033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</a:rPr>
              <a:t>Dielectric Material</a:t>
            </a:r>
          </a:p>
        </p:txBody>
      </p:sp>
      <p:sp>
        <p:nvSpPr>
          <p:cNvPr id="21" name="标题 1">
            <a:extLst>
              <a:ext uri="{FF2B5EF4-FFF2-40B4-BE49-F238E27FC236}">
                <a16:creationId xmlns:a16="http://schemas.microsoft.com/office/drawing/2014/main" id="{F5EB3A12-BDEA-4123-8D7F-7518F0210B75}"/>
              </a:ext>
            </a:extLst>
          </p:cNvPr>
          <p:cNvSpPr txBox="1"/>
          <p:nvPr/>
        </p:nvSpPr>
        <p:spPr>
          <a:xfrm>
            <a:off x="832855" y="6147406"/>
            <a:ext cx="3323965" cy="3227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6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  <a:sym typeface="+mn-lt"/>
              </a:rPr>
              <a:t>2020</a:t>
            </a:r>
            <a:r>
              <a:rPr lang="zh-CN" altLang="en-US" sz="16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  <a:sym typeface="+mn-lt"/>
              </a:rPr>
              <a:t> </a:t>
            </a:r>
            <a:r>
              <a:rPr lang="en-US" altLang="zh-CN" sz="16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  <a:sym typeface="+mn-lt"/>
              </a:rPr>
              <a:t>TJMSC</a:t>
            </a:r>
            <a:r>
              <a:rPr lang="zh-CN" altLang="en-US" sz="16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  <a:sym typeface="+mn-lt"/>
              </a:rPr>
              <a:t> </a:t>
            </a:r>
            <a:r>
              <a:rPr lang="en-US" altLang="zh-CN" sz="16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  <a:sym typeface="+mn-lt"/>
              </a:rPr>
              <a:t>Tech.</a:t>
            </a:r>
            <a:r>
              <a:rPr lang="zh-CN" altLang="en-US" sz="16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  <a:sym typeface="+mn-lt"/>
              </a:rPr>
              <a:t> </a:t>
            </a:r>
            <a:r>
              <a:rPr lang="en-US" altLang="zh-CN" sz="16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  <a:sym typeface="+mn-lt"/>
              </a:rPr>
              <a:t>Courses</a:t>
            </a:r>
            <a:endParaRPr lang="zh-CN" altLang="en-US" sz="1600" dirty="0">
              <a:solidFill>
                <a:schemeClr val="bg2"/>
              </a:solidFill>
              <a:latin typeface="DengXian" charset="0"/>
              <a:ea typeface="DengXian" charset="0"/>
              <a:cs typeface="DengXian" charset="0"/>
              <a:sym typeface="+mn-lt"/>
            </a:endParaRPr>
          </a:p>
        </p:txBody>
      </p:sp>
      <p:sp>
        <p:nvSpPr>
          <p:cNvPr id="22" name="标题 1">
            <a:extLst>
              <a:ext uri="{FF2B5EF4-FFF2-40B4-BE49-F238E27FC236}">
                <a16:creationId xmlns:a16="http://schemas.microsoft.com/office/drawing/2014/main" id="{BF8CD409-D2F6-4209-9982-B8AA55F4B931}"/>
              </a:ext>
            </a:extLst>
          </p:cNvPr>
          <p:cNvSpPr txBox="1"/>
          <p:nvPr/>
        </p:nvSpPr>
        <p:spPr>
          <a:xfrm>
            <a:off x="832855" y="6466785"/>
            <a:ext cx="4019097" cy="3357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  <a:sym typeface="+mn-lt"/>
              </a:rPr>
              <a:t>Raytracing In One Weekend</a:t>
            </a:r>
            <a:endParaRPr lang="zh-CN" altLang="en-US" sz="2400" dirty="0">
              <a:solidFill>
                <a:schemeClr val="bg2"/>
              </a:solidFill>
              <a:latin typeface="DengXian" charset="0"/>
              <a:ea typeface="DengXian" charset="0"/>
              <a:cs typeface="DengXian" charset="0"/>
              <a:sym typeface="+mn-lt"/>
            </a:endParaRPr>
          </a:p>
        </p:txBody>
      </p:sp>
      <p:cxnSp>
        <p:nvCxnSpPr>
          <p:cNvPr id="23" name="直接连接符 6">
            <a:extLst>
              <a:ext uri="{FF2B5EF4-FFF2-40B4-BE49-F238E27FC236}">
                <a16:creationId xmlns:a16="http://schemas.microsoft.com/office/drawing/2014/main" id="{063841C9-2EE4-493F-9776-4C72D314B5C1}"/>
              </a:ext>
            </a:extLst>
          </p:cNvPr>
          <p:cNvCxnSpPr>
            <a:cxnSpLocks/>
          </p:cNvCxnSpPr>
          <p:nvPr/>
        </p:nvCxnSpPr>
        <p:spPr>
          <a:xfrm flipV="1">
            <a:off x="832855" y="6437289"/>
            <a:ext cx="3829001" cy="1111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4" name="组合 1">
            <a:extLst>
              <a:ext uri="{FF2B5EF4-FFF2-40B4-BE49-F238E27FC236}">
                <a16:creationId xmlns:a16="http://schemas.microsoft.com/office/drawing/2014/main" id="{162F5480-D0FD-4159-990E-C8BE2A267D4F}"/>
              </a:ext>
            </a:extLst>
          </p:cNvPr>
          <p:cNvGrpSpPr/>
          <p:nvPr/>
        </p:nvGrpSpPr>
        <p:grpSpPr>
          <a:xfrm>
            <a:off x="94485" y="6161516"/>
            <a:ext cx="629511" cy="609648"/>
            <a:chOff x="2316219" y="2407725"/>
            <a:chExt cx="2018544" cy="2015004"/>
          </a:xfrm>
        </p:grpSpPr>
        <p:sp>
          <p:nvSpPr>
            <p:cNvPr id="25" name="矩形: 圆角 5">
              <a:extLst>
                <a:ext uri="{FF2B5EF4-FFF2-40B4-BE49-F238E27FC236}">
                  <a16:creationId xmlns:a16="http://schemas.microsoft.com/office/drawing/2014/main" id="{8F0F5BD2-8151-4F4B-9BEF-C3372CD9EBBF}"/>
                </a:ext>
              </a:extLst>
            </p:cNvPr>
            <p:cNvSpPr/>
            <p:nvPr/>
          </p:nvSpPr>
          <p:spPr>
            <a:xfrm>
              <a:off x="2319758" y="2407725"/>
              <a:ext cx="948205" cy="948205"/>
            </a:xfrm>
            <a:prstGeom prst="roundRect">
              <a:avLst>
                <a:gd name="adj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: 圆角 12">
              <a:extLst>
                <a:ext uri="{FF2B5EF4-FFF2-40B4-BE49-F238E27FC236}">
                  <a16:creationId xmlns:a16="http://schemas.microsoft.com/office/drawing/2014/main" id="{0EFC5F4E-CD97-4C81-8B75-78D8E1A00A60}"/>
                </a:ext>
              </a:extLst>
            </p:cNvPr>
            <p:cNvSpPr/>
            <p:nvPr/>
          </p:nvSpPr>
          <p:spPr>
            <a:xfrm>
              <a:off x="3386558" y="2407725"/>
              <a:ext cx="948205" cy="948205"/>
            </a:xfrm>
            <a:prstGeom prst="roundRect">
              <a:avLst>
                <a:gd name="adj" fmla="val 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7" name="矩形: 圆角 14">
              <a:extLst>
                <a:ext uri="{FF2B5EF4-FFF2-40B4-BE49-F238E27FC236}">
                  <a16:creationId xmlns:a16="http://schemas.microsoft.com/office/drawing/2014/main" id="{6F0DE636-560C-4549-827A-DD5731F9A0AD}"/>
                </a:ext>
              </a:extLst>
            </p:cNvPr>
            <p:cNvSpPr/>
            <p:nvPr/>
          </p:nvSpPr>
          <p:spPr>
            <a:xfrm>
              <a:off x="3386556" y="3474524"/>
              <a:ext cx="948205" cy="948205"/>
            </a:xfrm>
            <a:prstGeom prst="roundRect">
              <a:avLst>
                <a:gd name="adj" fmla="val 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矩形: 圆角 15">
              <a:extLst>
                <a:ext uri="{FF2B5EF4-FFF2-40B4-BE49-F238E27FC236}">
                  <a16:creationId xmlns:a16="http://schemas.microsoft.com/office/drawing/2014/main" id="{2FD925D8-241D-4710-975D-7FF0F1BBDC50}"/>
                </a:ext>
              </a:extLst>
            </p:cNvPr>
            <p:cNvSpPr/>
            <p:nvPr/>
          </p:nvSpPr>
          <p:spPr>
            <a:xfrm>
              <a:off x="2316219" y="3474523"/>
              <a:ext cx="948205" cy="948205"/>
            </a:xfrm>
            <a:prstGeom prst="roundRect">
              <a:avLst>
                <a:gd name="adj" fmla="val 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1A1BA836-1B59-49BE-AE29-212E4F95C351}"/>
              </a:ext>
            </a:extLst>
          </p:cNvPr>
          <p:cNvSpPr txBox="1"/>
          <p:nvPr/>
        </p:nvSpPr>
        <p:spPr>
          <a:xfrm>
            <a:off x="149812" y="1221301"/>
            <a:ext cx="8732032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0" dirty="0" err="1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func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(d 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*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Dielectric) </a:t>
            </a:r>
            <a:r>
              <a:rPr lang="en-US" altLang="zh-CN" sz="1400" b="0" dirty="0">
                <a:solidFill>
                  <a:srgbClr val="61AFEF"/>
                </a:solidFill>
                <a:effectLst/>
                <a:latin typeface="Fira Code" panose="020B0809050000020004" pitchFamily="49" charset="0"/>
              </a:rPr>
              <a:t>Scatter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r_in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*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Ray, rec 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*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HitRecord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) (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*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Vector3, 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*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Ray) {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altLang="zh-CN" sz="1400" b="0" dirty="0">
                <a:solidFill>
                  <a:srgbClr val="E06C75"/>
                </a:solidFill>
                <a:effectLst/>
                <a:latin typeface="Fira Code" panose="020B0809050000020004" pitchFamily="49" charset="0"/>
              </a:rPr>
              <a:t>attenuation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E5C07B"/>
                </a:solidFill>
                <a:effectLst/>
                <a:latin typeface="Fira Code" panose="020B0809050000020004" pitchFamily="49" charset="0"/>
              </a:rPr>
              <a:t>:=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NewVector3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altLang="zh-CN" sz="1400" b="0" dirty="0">
                <a:solidFill>
                  <a:srgbClr val="D19A66"/>
                </a:solidFill>
                <a:effectLst/>
                <a:latin typeface="Fira Code" panose="020B0809050000020004" pitchFamily="49" charset="0"/>
              </a:rPr>
              <a:t>1.0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, </a:t>
            </a:r>
            <a:r>
              <a:rPr lang="en-US" altLang="zh-CN" sz="1400" b="0" dirty="0">
                <a:solidFill>
                  <a:srgbClr val="D19A66"/>
                </a:solidFill>
                <a:effectLst/>
                <a:latin typeface="Fira Code" panose="020B0809050000020004" pitchFamily="49" charset="0"/>
              </a:rPr>
              <a:t>1.0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, </a:t>
            </a:r>
            <a:r>
              <a:rPr lang="en-US" altLang="zh-CN" sz="1400" b="0" dirty="0">
                <a:solidFill>
                  <a:srgbClr val="D19A66"/>
                </a:solidFill>
                <a:effectLst/>
                <a:latin typeface="Fira Code" panose="020B0809050000020004" pitchFamily="49" charset="0"/>
              </a:rPr>
              <a:t>1.0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)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altLang="zh-CN" sz="1400" b="0" dirty="0" err="1">
                <a:solidFill>
                  <a:srgbClr val="E06C75"/>
                </a:solidFill>
                <a:effectLst/>
                <a:latin typeface="Fira Code" panose="020B0809050000020004" pitchFamily="49" charset="0"/>
              </a:rPr>
              <a:t>refractionRatio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E5C07B"/>
                </a:solidFill>
                <a:effectLst/>
                <a:latin typeface="Fira Code" panose="020B0809050000020004" pitchFamily="49" charset="0"/>
              </a:rPr>
              <a:t>:=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d.RefIdx</a:t>
            </a:r>
            <a:endParaRPr lang="en-US" altLang="zh-CN" sz="1400" b="0" dirty="0">
              <a:solidFill>
                <a:srgbClr val="ABB2BF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if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rec.FrontFace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{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    </a:t>
            </a:r>
            <a:r>
              <a:rPr lang="en-US" altLang="zh-CN" sz="1400" b="0" dirty="0" err="1">
                <a:solidFill>
                  <a:srgbClr val="E06C75"/>
                </a:solidFill>
                <a:effectLst/>
                <a:latin typeface="Fira Code" panose="020B0809050000020004" pitchFamily="49" charset="0"/>
              </a:rPr>
              <a:t>refractionRatio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E5C07B"/>
                </a:solidFill>
                <a:effectLst/>
                <a:latin typeface="Fira Code" panose="020B0809050000020004" pitchFamily="49" charset="0"/>
              </a:rPr>
              <a:t>=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D19A66"/>
                </a:solidFill>
                <a:effectLst/>
                <a:latin typeface="Fira Code" panose="020B0809050000020004" pitchFamily="49" charset="0"/>
              </a:rPr>
              <a:t>1.0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/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refractionRatio</a:t>
            </a:r>
            <a:endParaRPr lang="en-US" altLang="zh-CN" sz="1400" b="0" dirty="0">
              <a:solidFill>
                <a:srgbClr val="ABB2BF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}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altLang="zh-CN" sz="1400" b="0" dirty="0" err="1">
                <a:solidFill>
                  <a:srgbClr val="E06C75"/>
                </a:solidFill>
                <a:effectLst/>
                <a:latin typeface="Fira Code" panose="020B0809050000020004" pitchFamily="49" charset="0"/>
              </a:rPr>
              <a:t>unitDirection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E5C07B"/>
                </a:solidFill>
                <a:effectLst/>
                <a:latin typeface="Fira Code" panose="020B0809050000020004" pitchFamily="49" charset="0"/>
              </a:rPr>
              <a:t>:=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r_in.Direction.</a:t>
            </a:r>
            <a:r>
              <a:rPr lang="en-US" altLang="zh-CN" sz="1400" b="0" dirty="0" err="1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Unit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()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altLang="zh-CN" sz="1400" b="0" dirty="0">
                <a:solidFill>
                  <a:srgbClr val="E06C75"/>
                </a:solidFill>
                <a:effectLst/>
                <a:latin typeface="Fira Code" panose="020B0809050000020004" pitchFamily="49" charset="0"/>
              </a:rPr>
              <a:t>direction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E5C07B"/>
                </a:solidFill>
                <a:effectLst/>
                <a:latin typeface="Fira Code" panose="020B0809050000020004" pitchFamily="49" charset="0"/>
              </a:rPr>
              <a:t>:=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unitDirection.</a:t>
            </a:r>
            <a:r>
              <a:rPr lang="en-US" altLang="zh-CN" sz="1400" b="0" dirty="0" err="1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Refract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rec.Normal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, 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refractionRatio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)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altLang="zh-CN" sz="1400" b="0" dirty="0">
                <a:solidFill>
                  <a:srgbClr val="E06C75"/>
                </a:solidFill>
                <a:effectLst/>
                <a:latin typeface="Fira Code" panose="020B0809050000020004" pitchFamily="49" charset="0"/>
              </a:rPr>
              <a:t>scattered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E5C07B"/>
                </a:solidFill>
                <a:effectLst/>
                <a:latin typeface="Fira Code" panose="020B0809050000020004" pitchFamily="49" charset="0"/>
              </a:rPr>
              <a:t>:=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 err="1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NewRay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rec.P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, direction)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return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attenuation, scattered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}</a:t>
            </a:r>
          </a:p>
          <a:p>
            <a:endParaRPr lang="en-US" altLang="zh-CN" sz="1400" b="0" dirty="0">
              <a:solidFill>
                <a:srgbClr val="ABB2BF"/>
              </a:solidFill>
              <a:effectLst/>
              <a:latin typeface="Fira Code" panose="020B0809050000020004" pitchFamily="49" charset="0"/>
            </a:endParaRPr>
          </a:p>
        </p:txBody>
      </p:sp>
      <p:pic>
        <p:nvPicPr>
          <p:cNvPr id="6" name="Picture 5" descr="A picture containing ball&#10;&#10;Description automatically generated">
            <a:extLst>
              <a:ext uri="{FF2B5EF4-FFF2-40B4-BE49-F238E27FC236}">
                <a16:creationId xmlns:a16="http://schemas.microsoft.com/office/drawing/2014/main" id="{817D7C12-FF3E-4FEF-86AC-F0452CAF46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2643" y="4665863"/>
            <a:ext cx="3565072" cy="1782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64770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5789618-6D11-4BC5-A1D1-CF88472C3F19}"/>
              </a:ext>
            </a:extLst>
          </p:cNvPr>
          <p:cNvSpPr txBox="1">
            <a:spLocks/>
          </p:cNvSpPr>
          <p:nvPr/>
        </p:nvSpPr>
        <p:spPr>
          <a:xfrm>
            <a:off x="390195" y="287799"/>
            <a:ext cx="8732033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</a:rPr>
              <a:t>Dielectric Material</a:t>
            </a:r>
          </a:p>
        </p:txBody>
      </p:sp>
      <p:sp>
        <p:nvSpPr>
          <p:cNvPr id="21" name="标题 1">
            <a:extLst>
              <a:ext uri="{FF2B5EF4-FFF2-40B4-BE49-F238E27FC236}">
                <a16:creationId xmlns:a16="http://schemas.microsoft.com/office/drawing/2014/main" id="{F5EB3A12-BDEA-4123-8D7F-7518F0210B75}"/>
              </a:ext>
            </a:extLst>
          </p:cNvPr>
          <p:cNvSpPr txBox="1"/>
          <p:nvPr/>
        </p:nvSpPr>
        <p:spPr>
          <a:xfrm>
            <a:off x="832855" y="6147406"/>
            <a:ext cx="3323965" cy="3227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6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  <a:sym typeface="+mn-lt"/>
              </a:rPr>
              <a:t>2020</a:t>
            </a:r>
            <a:r>
              <a:rPr lang="zh-CN" altLang="en-US" sz="16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  <a:sym typeface="+mn-lt"/>
              </a:rPr>
              <a:t> </a:t>
            </a:r>
            <a:r>
              <a:rPr lang="en-US" altLang="zh-CN" sz="16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  <a:sym typeface="+mn-lt"/>
              </a:rPr>
              <a:t>TJMSC</a:t>
            </a:r>
            <a:r>
              <a:rPr lang="zh-CN" altLang="en-US" sz="16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  <a:sym typeface="+mn-lt"/>
              </a:rPr>
              <a:t> </a:t>
            </a:r>
            <a:r>
              <a:rPr lang="en-US" altLang="zh-CN" sz="16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  <a:sym typeface="+mn-lt"/>
              </a:rPr>
              <a:t>Tech.</a:t>
            </a:r>
            <a:r>
              <a:rPr lang="zh-CN" altLang="en-US" sz="16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  <a:sym typeface="+mn-lt"/>
              </a:rPr>
              <a:t> </a:t>
            </a:r>
            <a:r>
              <a:rPr lang="en-US" altLang="zh-CN" sz="16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  <a:sym typeface="+mn-lt"/>
              </a:rPr>
              <a:t>Courses</a:t>
            </a:r>
            <a:endParaRPr lang="zh-CN" altLang="en-US" sz="1600" dirty="0">
              <a:solidFill>
                <a:schemeClr val="bg2"/>
              </a:solidFill>
              <a:latin typeface="DengXian" charset="0"/>
              <a:ea typeface="DengXian" charset="0"/>
              <a:cs typeface="DengXian" charset="0"/>
              <a:sym typeface="+mn-lt"/>
            </a:endParaRPr>
          </a:p>
        </p:txBody>
      </p:sp>
      <p:sp>
        <p:nvSpPr>
          <p:cNvPr id="22" name="标题 1">
            <a:extLst>
              <a:ext uri="{FF2B5EF4-FFF2-40B4-BE49-F238E27FC236}">
                <a16:creationId xmlns:a16="http://schemas.microsoft.com/office/drawing/2014/main" id="{BF8CD409-D2F6-4209-9982-B8AA55F4B931}"/>
              </a:ext>
            </a:extLst>
          </p:cNvPr>
          <p:cNvSpPr txBox="1"/>
          <p:nvPr/>
        </p:nvSpPr>
        <p:spPr>
          <a:xfrm>
            <a:off x="832855" y="6466785"/>
            <a:ext cx="4019097" cy="3357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  <a:sym typeface="+mn-lt"/>
              </a:rPr>
              <a:t>Raytracing In One Weekend</a:t>
            </a:r>
            <a:endParaRPr lang="zh-CN" altLang="en-US" sz="2400" dirty="0">
              <a:solidFill>
                <a:schemeClr val="bg2"/>
              </a:solidFill>
              <a:latin typeface="DengXian" charset="0"/>
              <a:ea typeface="DengXian" charset="0"/>
              <a:cs typeface="DengXian" charset="0"/>
              <a:sym typeface="+mn-lt"/>
            </a:endParaRPr>
          </a:p>
        </p:txBody>
      </p:sp>
      <p:cxnSp>
        <p:nvCxnSpPr>
          <p:cNvPr id="23" name="直接连接符 6">
            <a:extLst>
              <a:ext uri="{FF2B5EF4-FFF2-40B4-BE49-F238E27FC236}">
                <a16:creationId xmlns:a16="http://schemas.microsoft.com/office/drawing/2014/main" id="{063841C9-2EE4-493F-9776-4C72D314B5C1}"/>
              </a:ext>
            </a:extLst>
          </p:cNvPr>
          <p:cNvCxnSpPr>
            <a:cxnSpLocks/>
          </p:cNvCxnSpPr>
          <p:nvPr/>
        </p:nvCxnSpPr>
        <p:spPr>
          <a:xfrm flipV="1">
            <a:off x="832855" y="6437289"/>
            <a:ext cx="3829001" cy="1111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4" name="组合 1">
            <a:extLst>
              <a:ext uri="{FF2B5EF4-FFF2-40B4-BE49-F238E27FC236}">
                <a16:creationId xmlns:a16="http://schemas.microsoft.com/office/drawing/2014/main" id="{162F5480-D0FD-4159-990E-C8BE2A267D4F}"/>
              </a:ext>
            </a:extLst>
          </p:cNvPr>
          <p:cNvGrpSpPr/>
          <p:nvPr/>
        </p:nvGrpSpPr>
        <p:grpSpPr>
          <a:xfrm>
            <a:off x="94485" y="6161516"/>
            <a:ext cx="629511" cy="609648"/>
            <a:chOff x="2316219" y="2407725"/>
            <a:chExt cx="2018544" cy="2015004"/>
          </a:xfrm>
        </p:grpSpPr>
        <p:sp>
          <p:nvSpPr>
            <p:cNvPr id="25" name="矩形: 圆角 5">
              <a:extLst>
                <a:ext uri="{FF2B5EF4-FFF2-40B4-BE49-F238E27FC236}">
                  <a16:creationId xmlns:a16="http://schemas.microsoft.com/office/drawing/2014/main" id="{8F0F5BD2-8151-4F4B-9BEF-C3372CD9EBBF}"/>
                </a:ext>
              </a:extLst>
            </p:cNvPr>
            <p:cNvSpPr/>
            <p:nvPr/>
          </p:nvSpPr>
          <p:spPr>
            <a:xfrm>
              <a:off x="2319758" y="2407725"/>
              <a:ext cx="948205" cy="948205"/>
            </a:xfrm>
            <a:prstGeom prst="roundRect">
              <a:avLst>
                <a:gd name="adj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: 圆角 12">
              <a:extLst>
                <a:ext uri="{FF2B5EF4-FFF2-40B4-BE49-F238E27FC236}">
                  <a16:creationId xmlns:a16="http://schemas.microsoft.com/office/drawing/2014/main" id="{0EFC5F4E-CD97-4C81-8B75-78D8E1A00A60}"/>
                </a:ext>
              </a:extLst>
            </p:cNvPr>
            <p:cNvSpPr/>
            <p:nvPr/>
          </p:nvSpPr>
          <p:spPr>
            <a:xfrm>
              <a:off x="3386558" y="2407725"/>
              <a:ext cx="948205" cy="948205"/>
            </a:xfrm>
            <a:prstGeom prst="roundRect">
              <a:avLst>
                <a:gd name="adj" fmla="val 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7" name="矩形: 圆角 14">
              <a:extLst>
                <a:ext uri="{FF2B5EF4-FFF2-40B4-BE49-F238E27FC236}">
                  <a16:creationId xmlns:a16="http://schemas.microsoft.com/office/drawing/2014/main" id="{6F0DE636-560C-4549-827A-DD5731F9A0AD}"/>
                </a:ext>
              </a:extLst>
            </p:cNvPr>
            <p:cNvSpPr/>
            <p:nvPr/>
          </p:nvSpPr>
          <p:spPr>
            <a:xfrm>
              <a:off x="3386556" y="3474524"/>
              <a:ext cx="948205" cy="948205"/>
            </a:xfrm>
            <a:prstGeom prst="roundRect">
              <a:avLst>
                <a:gd name="adj" fmla="val 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矩形: 圆角 15">
              <a:extLst>
                <a:ext uri="{FF2B5EF4-FFF2-40B4-BE49-F238E27FC236}">
                  <a16:creationId xmlns:a16="http://schemas.microsoft.com/office/drawing/2014/main" id="{2FD925D8-241D-4710-975D-7FF0F1BBDC50}"/>
                </a:ext>
              </a:extLst>
            </p:cNvPr>
            <p:cNvSpPr/>
            <p:nvPr/>
          </p:nvSpPr>
          <p:spPr>
            <a:xfrm>
              <a:off x="2316219" y="3474523"/>
              <a:ext cx="948205" cy="948205"/>
            </a:xfrm>
            <a:prstGeom prst="roundRect">
              <a:avLst>
                <a:gd name="adj" fmla="val 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1A1BA836-1B59-49BE-AE29-212E4F95C351}"/>
              </a:ext>
            </a:extLst>
          </p:cNvPr>
          <p:cNvSpPr txBox="1"/>
          <p:nvPr/>
        </p:nvSpPr>
        <p:spPr>
          <a:xfrm>
            <a:off x="149812" y="1221301"/>
            <a:ext cx="8732032" cy="41857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0" dirty="0" err="1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func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(d 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*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Dielectric) </a:t>
            </a:r>
            <a:r>
              <a:rPr lang="en-US" altLang="zh-CN" sz="1400" b="0" dirty="0">
                <a:solidFill>
                  <a:srgbClr val="61AFEF"/>
                </a:solidFill>
                <a:effectLst/>
                <a:latin typeface="Fira Code" panose="020B0809050000020004" pitchFamily="49" charset="0"/>
              </a:rPr>
              <a:t>Scatter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r_in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*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Ray, rec 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*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HitRecord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) (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*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Vector3, 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*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Ray) {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altLang="zh-CN" sz="1400" b="0" dirty="0">
                <a:solidFill>
                  <a:srgbClr val="E06C75"/>
                </a:solidFill>
                <a:effectLst/>
                <a:latin typeface="Fira Code" panose="020B0809050000020004" pitchFamily="49" charset="0"/>
              </a:rPr>
              <a:t>attenuation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E5C07B"/>
                </a:solidFill>
                <a:effectLst/>
                <a:latin typeface="Fira Code" panose="020B0809050000020004" pitchFamily="49" charset="0"/>
              </a:rPr>
              <a:t>:=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NewVector3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altLang="zh-CN" sz="1400" b="0" dirty="0">
                <a:solidFill>
                  <a:srgbClr val="D19A66"/>
                </a:solidFill>
                <a:effectLst/>
                <a:latin typeface="Fira Code" panose="020B0809050000020004" pitchFamily="49" charset="0"/>
              </a:rPr>
              <a:t>1.0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, </a:t>
            </a:r>
            <a:r>
              <a:rPr lang="en-US" altLang="zh-CN" sz="1400" b="0" dirty="0">
                <a:solidFill>
                  <a:srgbClr val="D19A66"/>
                </a:solidFill>
                <a:effectLst/>
                <a:latin typeface="Fira Code" panose="020B0809050000020004" pitchFamily="49" charset="0"/>
              </a:rPr>
              <a:t>1.0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, </a:t>
            </a:r>
            <a:r>
              <a:rPr lang="en-US" altLang="zh-CN" sz="1400" b="0" dirty="0">
                <a:solidFill>
                  <a:srgbClr val="D19A66"/>
                </a:solidFill>
                <a:effectLst/>
                <a:latin typeface="Fira Code" panose="020B0809050000020004" pitchFamily="49" charset="0"/>
              </a:rPr>
              <a:t>1.0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)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altLang="zh-CN" sz="1400" b="0" dirty="0" err="1">
                <a:solidFill>
                  <a:srgbClr val="E06C75"/>
                </a:solidFill>
                <a:effectLst/>
                <a:latin typeface="Fira Code" panose="020B0809050000020004" pitchFamily="49" charset="0"/>
              </a:rPr>
              <a:t>refractionRatio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E5C07B"/>
                </a:solidFill>
                <a:effectLst/>
                <a:latin typeface="Fira Code" panose="020B0809050000020004" pitchFamily="49" charset="0"/>
              </a:rPr>
              <a:t>:=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d.RefIdx</a:t>
            </a:r>
            <a:endParaRPr lang="en-US" altLang="zh-CN" sz="1400" b="0" dirty="0">
              <a:solidFill>
                <a:srgbClr val="ABB2BF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if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rec.FrontFace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{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    </a:t>
            </a:r>
            <a:r>
              <a:rPr lang="en-US" altLang="zh-CN" sz="1400" b="0" dirty="0" err="1">
                <a:solidFill>
                  <a:srgbClr val="E06C75"/>
                </a:solidFill>
                <a:effectLst/>
                <a:latin typeface="Fira Code" panose="020B0809050000020004" pitchFamily="49" charset="0"/>
              </a:rPr>
              <a:t>refractionRatio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E5C07B"/>
                </a:solidFill>
                <a:effectLst/>
                <a:latin typeface="Fira Code" panose="020B0809050000020004" pitchFamily="49" charset="0"/>
              </a:rPr>
              <a:t>=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D19A66"/>
                </a:solidFill>
                <a:effectLst/>
                <a:latin typeface="Fira Code" panose="020B0809050000020004" pitchFamily="49" charset="0"/>
              </a:rPr>
              <a:t>1.0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/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refractionRatio</a:t>
            </a:r>
            <a:endParaRPr lang="en-US" altLang="zh-CN" sz="1400" b="0" dirty="0">
              <a:solidFill>
                <a:srgbClr val="ABB2BF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}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altLang="zh-CN" sz="1400" b="0" dirty="0" err="1">
                <a:solidFill>
                  <a:srgbClr val="E06C75"/>
                </a:solidFill>
                <a:effectLst/>
                <a:latin typeface="Fira Code" panose="020B0809050000020004" pitchFamily="49" charset="0"/>
              </a:rPr>
              <a:t>unitDirection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E5C07B"/>
                </a:solidFill>
                <a:effectLst/>
                <a:latin typeface="Fira Code" panose="020B0809050000020004" pitchFamily="49" charset="0"/>
              </a:rPr>
              <a:t>:=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r_in.Direction.</a:t>
            </a:r>
            <a:r>
              <a:rPr lang="en-US" altLang="zh-CN" sz="1400" b="0" dirty="0" err="1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Unit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()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altLang="zh-CN" sz="1400" b="0" dirty="0" err="1">
                <a:solidFill>
                  <a:srgbClr val="E06C75"/>
                </a:solidFill>
                <a:effectLst/>
                <a:latin typeface="Fira Code" panose="020B0809050000020004" pitchFamily="49" charset="0"/>
              </a:rPr>
              <a:t>cosTheta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E5C07B"/>
                </a:solidFill>
                <a:effectLst/>
                <a:latin typeface="Fira Code" panose="020B0809050000020004" pitchFamily="49" charset="0"/>
              </a:rPr>
              <a:t>:=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 err="1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Minf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unitDirection.</a:t>
            </a:r>
            <a:r>
              <a:rPr lang="en-US" altLang="zh-CN" sz="1400" b="0" dirty="0" err="1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MulFVec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-</a:t>
            </a:r>
            <a:r>
              <a:rPr lang="en-US" altLang="zh-CN" sz="1400" b="0" dirty="0">
                <a:solidFill>
                  <a:srgbClr val="D19A66"/>
                </a:solidFill>
                <a:effectLst/>
                <a:latin typeface="Fira Code" panose="020B0809050000020004" pitchFamily="49" charset="0"/>
              </a:rPr>
              <a:t>1.0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).</a:t>
            </a:r>
            <a:r>
              <a:rPr lang="en-US" altLang="zh-CN" sz="1400" b="0" dirty="0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Dot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rec.Normal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), </a:t>
            </a:r>
            <a:r>
              <a:rPr lang="en-US" altLang="zh-CN" sz="1400" b="0" dirty="0">
                <a:solidFill>
                  <a:srgbClr val="D19A66"/>
                </a:solidFill>
                <a:effectLst/>
                <a:latin typeface="Fira Code" panose="020B0809050000020004" pitchFamily="49" charset="0"/>
              </a:rPr>
              <a:t>1.0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)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altLang="zh-CN" sz="1400" b="0" dirty="0" err="1">
                <a:solidFill>
                  <a:srgbClr val="E06C75"/>
                </a:solidFill>
                <a:effectLst/>
                <a:latin typeface="Fira Code" panose="020B0809050000020004" pitchFamily="49" charset="0"/>
              </a:rPr>
              <a:t>sinTheta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E5C07B"/>
                </a:solidFill>
                <a:effectLst/>
                <a:latin typeface="Fira Code" panose="020B0809050000020004" pitchFamily="49" charset="0"/>
              </a:rPr>
              <a:t>:=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 err="1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Sqrtf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altLang="zh-CN" sz="1400" b="0" dirty="0">
                <a:solidFill>
                  <a:srgbClr val="D19A66"/>
                </a:solidFill>
                <a:effectLst/>
                <a:latin typeface="Fira Code" panose="020B0809050000020004" pitchFamily="49" charset="0"/>
              </a:rPr>
              <a:t>1.0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-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cosTheta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*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cosTheta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)</a:t>
            </a:r>
          </a:p>
          <a:p>
            <a:b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</a:b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altLang="zh-CN" sz="1400" b="0" dirty="0" err="1">
                <a:solidFill>
                  <a:srgbClr val="E06C75"/>
                </a:solidFill>
                <a:effectLst/>
                <a:latin typeface="Fira Code" panose="020B0809050000020004" pitchFamily="49" charset="0"/>
              </a:rPr>
              <a:t>cannotRefract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E5C07B"/>
                </a:solidFill>
                <a:effectLst/>
                <a:latin typeface="Fira Code" panose="020B0809050000020004" pitchFamily="49" charset="0"/>
              </a:rPr>
              <a:t>:=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refractionRatio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*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sinTheta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&gt;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D19A66"/>
                </a:solidFill>
                <a:effectLst/>
                <a:latin typeface="Fira Code" panose="020B0809050000020004" pitchFamily="49" charset="0"/>
              </a:rPr>
              <a:t>1.0</a:t>
            </a:r>
            <a:endParaRPr lang="en-US" altLang="zh-CN" sz="1400" b="0" dirty="0">
              <a:solidFill>
                <a:srgbClr val="ABB2BF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altLang="zh-CN" sz="1400" b="0" dirty="0">
                <a:solidFill>
                  <a:srgbClr val="E06C75"/>
                </a:solidFill>
                <a:effectLst/>
                <a:latin typeface="Fira Code" panose="020B0809050000020004" pitchFamily="49" charset="0"/>
              </a:rPr>
              <a:t>direction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E5C07B"/>
                </a:solidFill>
                <a:effectLst/>
                <a:latin typeface="Fira Code" panose="020B0809050000020004" pitchFamily="49" charset="0"/>
              </a:rPr>
              <a:t>:=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unitDirection.</a:t>
            </a:r>
            <a:r>
              <a:rPr lang="en-US" altLang="zh-CN" sz="1400" b="0" dirty="0" err="1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Reflect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rec.Normal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)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if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!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cannotRefract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&amp;&amp;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reflectance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cosTheta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, 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refractionRatio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) </a:t>
            </a:r>
            <a:r>
              <a:rPr lang="en-US" altLang="zh-CN" sz="1400" b="0" dirty="0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&lt;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 err="1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Randf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() {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    </a:t>
            </a:r>
            <a:r>
              <a:rPr lang="en-US" altLang="zh-CN" sz="1400" b="0" dirty="0">
                <a:solidFill>
                  <a:srgbClr val="E06C75"/>
                </a:solidFill>
                <a:effectLst/>
                <a:latin typeface="Fira Code" panose="020B0809050000020004" pitchFamily="49" charset="0"/>
              </a:rPr>
              <a:t>direction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E5C07B"/>
                </a:solidFill>
                <a:effectLst/>
                <a:latin typeface="Fira Code" panose="020B0809050000020004" pitchFamily="49" charset="0"/>
              </a:rPr>
              <a:t>=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unitDirection.</a:t>
            </a:r>
            <a:r>
              <a:rPr lang="en-US" altLang="zh-CN" sz="1400" b="0" dirty="0" err="1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Refract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rec.Normal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, 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refractionRatio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)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}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altLang="zh-CN" sz="1400" b="0" dirty="0">
                <a:solidFill>
                  <a:srgbClr val="E06C75"/>
                </a:solidFill>
                <a:effectLst/>
                <a:latin typeface="Fira Code" panose="020B0809050000020004" pitchFamily="49" charset="0"/>
              </a:rPr>
              <a:t>scattered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E5C07B"/>
                </a:solidFill>
                <a:effectLst/>
                <a:latin typeface="Fira Code" panose="020B0809050000020004" pitchFamily="49" charset="0"/>
              </a:rPr>
              <a:t>:=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 err="1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NewRay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rec.P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, direction)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return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attenuation, scattered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}</a:t>
            </a:r>
          </a:p>
          <a:p>
            <a:endParaRPr lang="en-US" altLang="zh-CN" sz="1400" b="0" dirty="0">
              <a:solidFill>
                <a:srgbClr val="ABB2BF"/>
              </a:solidFill>
              <a:effectLst/>
              <a:latin typeface="Fira Code" panose="020B0809050000020004" pitchFamily="49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17D7C12-FF3E-4FEF-86AC-F0452CAF46C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082643" y="4665863"/>
            <a:ext cx="3565072" cy="1782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61657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C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5789618-6D11-4BC5-A1D1-CF88472C3F19}"/>
              </a:ext>
            </a:extLst>
          </p:cNvPr>
          <p:cNvSpPr txBox="1">
            <a:spLocks/>
          </p:cNvSpPr>
          <p:nvPr/>
        </p:nvSpPr>
        <p:spPr>
          <a:xfrm>
            <a:off x="390196" y="287799"/>
            <a:ext cx="81534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chemeClr val="bg2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Overview</a:t>
            </a:r>
          </a:p>
        </p:txBody>
      </p:sp>
      <p:sp>
        <p:nvSpPr>
          <p:cNvPr id="21" name="标题 1">
            <a:extLst>
              <a:ext uri="{FF2B5EF4-FFF2-40B4-BE49-F238E27FC236}">
                <a16:creationId xmlns:a16="http://schemas.microsoft.com/office/drawing/2014/main" id="{F5EB3A12-BDEA-4123-8D7F-7518F0210B75}"/>
              </a:ext>
            </a:extLst>
          </p:cNvPr>
          <p:cNvSpPr txBox="1"/>
          <p:nvPr/>
        </p:nvSpPr>
        <p:spPr>
          <a:xfrm>
            <a:off x="832855" y="6147406"/>
            <a:ext cx="3323965" cy="3227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6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  <a:sym typeface="+mn-lt"/>
              </a:rPr>
              <a:t>2020</a:t>
            </a:r>
            <a:r>
              <a:rPr lang="zh-CN" altLang="en-US" sz="16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  <a:sym typeface="+mn-lt"/>
              </a:rPr>
              <a:t> </a:t>
            </a:r>
            <a:r>
              <a:rPr lang="en-US" altLang="zh-CN" sz="16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  <a:sym typeface="+mn-lt"/>
              </a:rPr>
              <a:t>TJMSC</a:t>
            </a:r>
            <a:r>
              <a:rPr lang="zh-CN" altLang="en-US" sz="16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  <a:sym typeface="+mn-lt"/>
              </a:rPr>
              <a:t> </a:t>
            </a:r>
            <a:r>
              <a:rPr lang="en-US" altLang="zh-CN" sz="16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  <a:sym typeface="+mn-lt"/>
              </a:rPr>
              <a:t>Tech.</a:t>
            </a:r>
            <a:r>
              <a:rPr lang="zh-CN" altLang="en-US" sz="16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  <a:sym typeface="+mn-lt"/>
              </a:rPr>
              <a:t> </a:t>
            </a:r>
            <a:r>
              <a:rPr lang="en-US" altLang="zh-CN" sz="16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  <a:sym typeface="+mn-lt"/>
              </a:rPr>
              <a:t>Courses</a:t>
            </a:r>
            <a:endParaRPr lang="zh-CN" altLang="en-US" sz="1600" dirty="0">
              <a:solidFill>
                <a:schemeClr val="bg2"/>
              </a:solidFill>
              <a:latin typeface="DengXian" charset="0"/>
              <a:ea typeface="DengXian" charset="0"/>
              <a:cs typeface="DengXian" charset="0"/>
              <a:sym typeface="+mn-lt"/>
            </a:endParaRPr>
          </a:p>
        </p:txBody>
      </p:sp>
      <p:sp>
        <p:nvSpPr>
          <p:cNvPr id="22" name="标题 1">
            <a:extLst>
              <a:ext uri="{FF2B5EF4-FFF2-40B4-BE49-F238E27FC236}">
                <a16:creationId xmlns:a16="http://schemas.microsoft.com/office/drawing/2014/main" id="{BF8CD409-D2F6-4209-9982-B8AA55F4B931}"/>
              </a:ext>
            </a:extLst>
          </p:cNvPr>
          <p:cNvSpPr txBox="1"/>
          <p:nvPr/>
        </p:nvSpPr>
        <p:spPr>
          <a:xfrm>
            <a:off x="832855" y="6466785"/>
            <a:ext cx="4019097" cy="3357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  <a:sym typeface="+mn-lt"/>
              </a:rPr>
              <a:t>Raytracing In One Weekend</a:t>
            </a:r>
            <a:endParaRPr lang="zh-CN" altLang="en-US" sz="2400" dirty="0">
              <a:solidFill>
                <a:schemeClr val="bg2"/>
              </a:solidFill>
              <a:latin typeface="DengXian" charset="0"/>
              <a:ea typeface="DengXian" charset="0"/>
              <a:cs typeface="DengXian" charset="0"/>
              <a:sym typeface="+mn-lt"/>
            </a:endParaRPr>
          </a:p>
        </p:txBody>
      </p:sp>
      <p:cxnSp>
        <p:nvCxnSpPr>
          <p:cNvPr id="23" name="直接连接符 6">
            <a:extLst>
              <a:ext uri="{FF2B5EF4-FFF2-40B4-BE49-F238E27FC236}">
                <a16:creationId xmlns:a16="http://schemas.microsoft.com/office/drawing/2014/main" id="{063841C9-2EE4-493F-9776-4C72D314B5C1}"/>
              </a:ext>
            </a:extLst>
          </p:cNvPr>
          <p:cNvCxnSpPr>
            <a:cxnSpLocks/>
          </p:cNvCxnSpPr>
          <p:nvPr/>
        </p:nvCxnSpPr>
        <p:spPr>
          <a:xfrm flipV="1">
            <a:off x="832855" y="6437289"/>
            <a:ext cx="3829001" cy="1111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4" name="组合 1">
            <a:extLst>
              <a:ext uri="{FF2B5EF4-FFF2-40B4-BE49-F238E27FC236}">
                <a16:creationId xmlns:a16="http://schemas.microsoft.com/office/drawing/2014/main" id="{162F5480-D0FD-4159-990E-C8BE2A267D4F}"/>
              </a:ext>
            </a:extLst>
          </p:cNvPr>
          <p:cNvGrpSpPr/>
          <p:nvPr/>
        </p:nvGrpSpPr>
        <p:grpSpPr>
          <a:xfrm>
            <a:off x="94485" y="6161516"/>
            <a:ext cx="629511" cy="609648"/>
            <a:chOff x="2316219" y="2407725"/>
            <a:chExt cx="2018544" cy="2015004"/>
          </a:xfrm>
        </p:grpSpPr>
        <p:sp>
          <p:nvSpPr>
            <p:cNvPr id="25" name="矩形: 圆角 5">
              <a:extLst>
                <a:ext uri="{FF2B5EF4-FFF2-40B4-BE49-F238E27FC236}">
                  <a16:creationId xmlns:a16="http://schemas.microsoft.com/office/drawing/2014/main" id="{8F0F5BD2-8151-4F4B-9BEF-C3372CD9EBBF}"/>
                </a:ext>
              </a:extLst>
            </p:cNvPr>
            <p:cNvSpPr/>
            <p:nvPr/>
          </p:nvSpPr>
          <p:spPr>
            <a:xfrm>
              <a:off x="2319758" y="2407725"/>
              <a:ext cx="948205" cy="948205"/>
            </a:xfrm>
            <a:prstGeom prst="roundRect">
              <a:avLst>
                <a:gd name="adj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2"/>
                </a:solidFill>
              </a:endParaRPr>
            </a:p>
          </p:txBody>
        </p:sp>
        <p:sp>
          <p:nvSpPr>
            <p:cNvPr id="26" name="矩形: 圆角 12">
              <a:extLst>
                <a:ext uri="{FF2B5EF4-FFF2-40B4-BE49-F238E27FC236}">
                  <a16:creationId xmlns:a16="http://schemas.microsoft.com/office/drawing/2014/main" id="{0EFC5F4E-CD97-4C81-8B75-78D8E1A00A60}"/>
                </a:ext>
              </a:extLst>
            </p:cNvPr>
            <p:cNvSpPr/>
            <p:nvPr/>
          </p:nvSpPr>
          <p:spPr>
            <a:xfrm>
              <a:off x="3386558" y="2407725"/>
              <a:ext cx="948205" cy="948205"/>
            </a:xfrm>
            <a:prstGeom prst="roundRect">
              <a:avLst>
                <a:gd name="adj" fmla="val 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2"/>
                </a:solidFill>
              </a:endParaRPr>
            </a:p>
          </p:txBody>
        </p:sp>
        <p:sp>
          <p:nvSpPr>
            <p:cNvPr id="27" name="矩形: 圆角 14">
              <a:extLst>
                <a:ext uri="{FF2B5EF4-FFF2-40B4-BE49-F238E27FC236}">
                  <a16:creationId xmlns:a16="http://schemas.microsoft.com/office/drawing/2014/main" id="{6F0DE636-560C-4549-827A-DD5731F9A0AD}"/>
                </a:ext>
              </a:extLst>
            </p:cNvPr>
            <p:cNvSpPr/>
            <p:nvPr/>
          </p:nvSpPr>
          <p:spPr>
            <a:xfrm>
              <a:off x="3386556" y="3474524"/>
              <a:ext cx="948205" cy="948205"/>
            </a:xfrm>
            <a:prstGeom prst="roundRect">
              <a:avLst>
                <a:gd name="adj" fmla="val 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2"/>
                </a:solidFill>
              </a:endParaRPr>
            </a:p>
          </p:txBody>
        </p:sp>
        <p:sp>
          <p:nvSpPr>
            <p:cNvPr id="28" name="矩形: 圆角 15">
              <a:extLst>
                <a:ext uri="{FF2B5EF4-FFF2-40B4-BE49-F238E27FC236}">
                  <a16:creationId xmlns:a16="http://schemas.microsoft.com/office/drawing/2014/main" id="{2FD925D8-241D-4710-975D-7FF0F1BBDC50}"/>
                </a:ext>
              </a:extLst>
            </p:cNvPr>
            <p:cNvSpPr/>
            <p:nvPr/>
          </p:nvSpPr>
          <p:spPr>
            <a:xfrm>
              <a:off x="2316219" y="3474523"/>
              <a:ext cx="948205" cy="948205"/>
            </a:xfrm>
            <a:prstGeom prst="roundRect">
              <a:avLst>
                <a:gd name="adj" fmla="val 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2"/>
                </a:solidFill>
              </a:endParaRPr>
            </a:p>
          </p:txBody>
        </p:sp>
      </p:grpSp>
      <p:pic>
        <p:nvPicPr>
          <p:cNvPr id="5" name="Picture 4" descr="A picture containing cake, indoor, decorated&#10;&#10;Description automatically generated">
            <a:extLst>
              <a:ext uri="{FF2B5EF4-FFF2-40B4-BE49-F238E27FC236}">
                <a16:creationId xmlns:a16="http://schemas.microsoft.com/office/drawing/2014/main" id="{97BDDD8B-B43C-4CFF-A0E0-7A3C0924C3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8843" y="1312731"/>
            <a:ext cx="7591096" cy="5060731"/>
          </a:xfrm>
          <a:prstGeom prst="rect">
            <a:avLst/>
          </a:prstGeom>
        </p:spPr>
      </p:pic>
      <p:sp>
        <p:nvSpPr>
          <p:cNvPr id="14" name="矩形 1">
            <a:extLst>
              <a:ext uri="{FF2B5EF4-FFF2-40B4-BE49-F238E27FC236}">
                <a16:creationId xmlns:a16="http://schemas.microsoft.com/office/drawing/2014/main" id="{47EEA498-EBC1-4FD8-9D86-F45F1035EAA2}"/>
              </a:ext>
            </a:extLst>
          </p:cNvPr>
          <p:cNvSpPr/>
          <p:nvPr/>
        </p:nvSpPr>
        <p:spPr>
          <a:xfrm>
            <a:off x="723995" y="1413832"/>
            <a:ext cx="1025969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solidFill>
                  <a:schemeClr val="bg2"/>
                </a:solidFill>
              </a:rPr>
              <a:t>Our target today!</a:t>
            </a:r>
            <a:endParaRPr lang="zh-CN" altLang="en-US" sz="28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788256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5789618-6D11-4BC5-A1D1-CF88472C3F19}"/>
              </a:ext>
            </a:extLst>
          </p:cNvPr>
          <p:cNvSpPr txBox="1">
            <a:spLocks/>
          </p:cNvSpPr>
          <p:nvPr/>
        </p:nvSpPr>
        <p:spPr>
          <a:xfrm>
            <a:off x="390195" y="287799"/>
            <a:ext cx="8732033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</a:rPr>
              <a:t>Dielectric Material</a:t>
            </a:r>
          </a:p>
        </p:txBody>
      </p:sp>
      <p:sp>
        <p:nvSpPr>
          <p:cNvPr id="21" name="标题 1">
            <a:extLst>
              <a:ext uri="{FF2B5EF4-FFF2-40B4-BE49-F238E27FC236}">
                <a16:creationId xmlns:a16="http://schemas.microsoft.com/office/drawing/2014/main" id="{F5EB3A12-BDEA-4123-8D7F-7518F0210B75}"/>
              </a:ext>
            </a:extLst>
          </p:cNvPr>
          <p:cNvSpPr txBox="1"/>
          <p:nvPr/>
        </p:nvSpPr>
        <p:spPr>
          <a:xfrm>
            <a:off x="832855" y="6147406"/>
            <a:ext cx="3323965" cy="3227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6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  <a:sym typeface="+mn-lt"/>
              </a:rPr>
              <a:t>2020</a:t>
            </a:r>
            <a:r>
              <a:rPr lang="zh-CN" altLang="en-US" sz="16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  <a:sym typeface="+mn-lt"/>
              </a:rPr>
              <a:t> </a:t>
            </a:r>
            <a:r>
              <a:rPr lang="en-US" altLang="zh-CN" sz="16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  <a:sym typeface="+mn-lt"/>
              </a:rPr>
              <a:t>TJMSC</a:t>
            </a:r>
            <a:r>
              <a:rPr lang="zh-CN" altLang="en-US" sz="16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  <a:sym typeface="+mn-lt"/>
              </a:rPr>
              <a:t> </a:t>
            </a:r>
            <a:r>
              <a:rPr lang="en-US" altLang="zh-CN" sz="16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  <a:sym typeface="+mn-lt"/>
              </a:rPr>
              <a:t>Tech.</a:t>
            </a:r>
            <a:r>
              <a:rPr lang="zh-CN" altLang="en-US" sz="16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  <a:sym typeface="+mn-lt"/>
              </a:rPr>
              <a:t> </a:t>
            </a:r>
            <a:r>
              <a:rPr lang="en-US" altLang="zh-CN" sz="16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  <a:sym typeface="+mn-lt"/>
              </a:rPr>
              <a:t>Courses</a:t>
            </a:r>
            <a:endParaRPr lang="zh-CN" altLang="en-US" sz="1600" dirty="0">
              <a:solidFill>
                <a:schemeClr val="bg2"/>
              </a:solidFill>
              <a:latin typeface="DengXian" charset="0"/>
              <a:ea typeface="DengXian" charset="0"/>
              <a:cs typeface="DengXian" charset="0"/>
              <a:sym typeface="+mn-lt"/>
            </a:endParaRPr>
          </a:p>
        </p:txBody>
      </p:sp>
      <p:sp>
        <p:nvSpPr>
          <p:cNvPr id="22" name="标题 1">
            <a:extLst>
              <a:ext uri="{FF2B5EF4-FFF2-40B4-BE49-F238E27FC236}">
                <a16:creationId xmlns:a16="http://schemas.microsoft.com/office/drawing/2014/main" id="{BF8CD409-D2F6-4209-9982-B8AA55F4B931}"/>
              </a:ext>
            </a:extLst>
          </p:cNvPr>
          <p:cNvSpPr txBox="1"/>
          <p:nvPr/>
        </p:nvSpPr>
        <p:spPr>
          <a:xfrm>
            <a:off x="832855" y="6466785"/>
            <a:ext cx="4019097" cy="3357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  <a:sym typeface="+mn-lt"/>
              </a:rPr>
              <a:t>Raytracing In One Weekend</a:t>
            </a:r>
            <a:endParaRPr lang="zh-CN" altLang="en-US" sz="2400" dirty="0">
              <a:solidFill>
                <a:schemeClr val="bg2"/>
              </a:solidFill>
              <a:latin typeface="DengXian" charset="0"/>
              <a:ea typeface="DengXian" charset="0"/>
              <a:cs typeface="DengXian" charset="0"/>
              <a:sym typeface="+mn-lt"/>
            </a:endParaRPr>
          </a:p>
        </p:txBody>
      </p:sp>
      <p:cxnSp>
        <p:nvCxnSpPr>
          <p:cNvPr id="23" name="直接连接符 6">
            <a:extLst>
              <a:ext uri="{FF2B5EF4-FFF2-40B4-BE49-F238E27FC236}">
                <a16:creationId xmlns:a16="http://schemas.microsoft.com/office/drawing/2014/main" id="{063841C9-2EE4-493F-9776-4C72D314B5C1}"/>
              </a:ext>
            </a:extLst>
          </p:cNvPr>
          <p:cNvCxnSpPr>
            <a:cxnSpLocks/>
          </p:cNvCxnSpPr>
          <p:nvPr/>
        </p:nvCxnSpPr>
        <p:spPr>
          <a:xfrm flipV="1">
            <a:off x="832855" y="6437289"/>
            <a:ext cx="3829001" cy="1111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4" name="组合 1">
            <a:extLst>
              <a:ext uri="{FF2B5EF4-FFF2-40B4-BE49-F238E27FC236}">
                <a16:creationId xmlns:a16="http://schemas.microsoft.com/office/drawing/2014/main" id="{162F5480-D0FD-4159-990E-C8BE2A267D4F}"/>
              </a:ext>
            </a:extLst>
          </p:cNvPr>
          <p:cNvGrpSpPr/>
          <p:nvPr/>
        </p:nvGrpSpPr>
        <p:grpSpPr>
          <a:xfrm>
            <a:off x="94485" y="6161516"/>
            <a:ext cx="629511" cy="609648"/>
            <a:chOff x="2316219" y="2407725"/>
            <a:chExt cx="2018544" cy="2015004"/>
          </a:xfrm>
        </p:grpSpPr>
        <p:sp>
          <p:nvSpPr>
            <p:cNvPr id="25" name="矩形: 圆角 5">
              <a:extLst>
                <a:ext uri="{FF2B5EF4-FFF2-40B4-BE49-F238E27FC236}">
                  <a16:creationId xmlns:a16="http://schemas.microsoft.com/office/drawing/2014/main" id="{8F0F5BD2-8151-4F4B-9BEF-C3372CD9EBBF}"/>
                </a:ext>
              </a:extLst>
            </p:cNvPr>
            <p:cNvSpPr/>
            <p:nvPr/>
          </p:nvSpPr>
          <p:spPr>
            <a:xfrm>
              <a:off x="2319758" y="2407725"/>
              <a:ext cx="948205" cy="948205"/>
            </a:xfrm>
            <a:prstGeom prst="roundRect">
              <a:avLst>
                <a:gd name="adj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: 圆角 12">
              <a:extLst>
                <a:ext uri="{FF2B5EF4-FFF2-40B4-BE49-F238E27FC236}">
                  <a16:creationId xmlns:a16="http://schemas.microsoft.com/office/drawing/2014/main" id="{0EFC5F4E-CD97-4C81-8B75-78D8E1A00A60}"/>
                </a:ext>
              </a:extLst>
            </p:cNvPr>
            <p:cNvSpPr/>
            <p:nvPr/>
          </p:nvSpPr>
          <p:spPr>
            <a:xfrm>
              <a:off x="3386558" y="2407725"/>
              <a:ext cx="948205" cy="948205"/>
            </a:xfrm>
            <a:prstGeom prst="roundRect">
              <a:avLst>
                <a:gd name="adj" fmla="val 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7" name="矩形: 圆角 14">
              <a:extLst>
                <a:ext uri="{FF2B5EF4-FFF2-40B4-BE49-F238E27FC236}">
                  <a16:creationId xmlns:a16="http://schemas.microsoft.com/office/drawing/2014/main" id="{6F0DE636-560C-4549-827A-DD5731F9A0AD}"/>
                </a:ext>
              </a:extLst>
            </p:cNvPr>
            <p:cNvSpPr/>
            <p:nvPr/>
          </p:nvSpPr>
          <p:spPr>
            <a:xfrm>
              <a:off x="3386556" y="3474524"/>
              <a:ext cx="948205" cy="948205"/>
            </a:xfrm>
            <a:prstGeom prst="roundRect">
              <a:avLst>
                <a:gd name="adj" fmla="val 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矩形: 圆角 15">
              <a:extLst>
                <a:ext uri="{FF2B5EF4-FFF2-40B4-BE49-F238E27FC236}">
                  <a16:creationId xmlns:a16="http://schemas.microsoft.com/office/drawing/2014/main" id="{2FD925D8-241D-4710-975D-7FF0F1BBDC50}"/>
                </a:ext>
              </a:extLst>
            </p:cNvPr>
            <p:cNvSpPr/>
            <p:nvPr/>
          </p:nvSpPr>
          <p:spPr>
            <a:xfrm>
              <a:off x="2316219" y="3474523"/>
              <a:ext cx="948205" cy="948205"/>
            </a:xfrm>
            <a:prstGeom prst="roundRect">
              <a:avLst>
                <a:gd name="adj" fmla="val 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1A1BA836-1B59-49BE-AE29-212E4F95C351}"/>
              </a:ext>
            </a:extLst>
          </p:cNvPr>
          <p:cNvSpPr txBox="1"/>
          <p:nvPr/>
        </p:nvSpPr>
        <p:spPr>
          <a:xfrm>
            <a:off x="149811" y="1221301"/>
            <a:ext cx="10991717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altLang="zh-CN" sz="1400" b="0" dirty="0">
                <a:solidFill>
                  <a:srgbClr val="E06C75"/>
                </a:solidFill>
                <a:effectLst/>
                <a:latin typeface="Fira Code" panose="020B0809050000020004" pitchFamily="49" charset="0"/>
              </a:rPr>
              <a:t>world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E5C07B"/>
                </a:solidFill>
                <a:effectLst/>
                <a:latin typeface="Fira Code" panose="020B0809050000020004" pitchFamily="49" charset="0"/>
              </a:rPr>
              <a:t>:=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utils.</a:t>
            </a:r>
            <a:r>
              <a:rPr lang="en-US" altLang="zh-CN" sz="1400" b="0" dirty="0" err="1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NewHitTableList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()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world.</a:t>
            </a:r>
            <a:r>
              <a:rPr lang="en-US" altLang="zh-CN" sz="1400" b="0" dirty="0" err="1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Add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utils.</a:t>
            </a:r>
            <a:r>
              <a:rPr lang="en-US" altLang="zh-CN" sz="1400" b="0" dirty="0" err="1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NewSphereWithMat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(utils.</a:t>
            </a:r>
            <a:r>
              <a:rPr lang="en-US" altLang="zh-CN" sz="1400" b="0" dirty="0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NewVector3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altLang="zh-CN" sz="1400" b="0" dirty="0">
                <a:solidFill>
                  <a:srgbClr val="D19A66"/>
                </a:solidFill>
                <a:effectLst/>
                <a:latin typeface="Fira Code" panose="020B0809050000020004" pitchFamily="49" charset="0"/>
              </a:rPr>
              <a:t>0.0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, 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-</a:t>
            </a:r>
            <a:r>
              <a:rPr lang="en-US" altLang="zh-CN" sz="1400" b="0" dirty="0">
                <a:solidFill>
                  <a:srgbClr val="D19A66"/>
                </a:solidFill>
                <a:effectLst/>
                <a:latin typeface="Fira Code" panose="020B0809050000020004" pitchFamily="49" charset="0"/>
              </a:rPr>
              <a:t>100.5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, 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-</a:t>
            </a:r>
            <a:r>
              <a:rPr lang="en-US" altLang="zh-CN" sz="1400" b="0" dirty="0">
                <a:solidFill>
                  <a:srgbClr val="D19A66"/>
                </a:solidFill>
                <a:effectLst/>
                <a:latin typeface="Fira Code" panose="020B0809050000020004" pitchFamily="49" charset="0"/>
              </a:rPr>
              <a:t>1.0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), </a:t>
            </a:r>
            <a:r>
              <a:rPr lang="en-US" altLang="zh-CN" sz="1400" b="0" dirty="0">
                <a:solidFill>
                  <a:srgbClr val="D19A66"/>
                </a:solidFill>
                <a:effectLst/>
                <a:latin typeface="Fira Code" panose="020B0809050000020004" pitchFamily="49" charset="0"/>
              </a:rPr>
              <a:t>100.0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,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    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materialGround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))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world.</a:t>
            </a:r>
            <a:r>
              <a:rPr lang="en-US" altLang="zh-CN" sz="1400" b="0" dirty="0" err="1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Add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utils.</a:t>
            </a:r>
            <a:r>
              <a:rPr lang="en-US" altLang="zh-CN" sz="1400" b="0" dirty="0" err="1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NewSphereWithMat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(utils.</a:t>
            </a:r>
            <a:r>
              <a:rPr lang="en-US" altLang="zh-CN" sz="1400" b="0" dirty="0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NewVector3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altLang="zh-CN" sz="1400" b="0" dirty="0">
                <a:solidFill>
                  <a:srgbClr val="D19A66"/>
                </a:solidFill>
                <a:effectLst/>
                <a:latin typeface="Fira Code" panose="020B0809050000020004" pitchFamily="49" charset="0"/>
              </a:rPr>
              <a:t>0.0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, </a:t>
            </a:r>
            <a:r>
              <a:rPr lang="en-US" altLang="zh-CN" sz="1400" b="0" dirty="0">
                <a:solidFill>
                  <a:srgbClr val="D19A66"/>
                </a:solidFill>
                <a:effectLst/>
                <a:latin typeface="Fira Code" panose="020B0809050000020004" pitchFamily="49" charset="0"/>
              </a:rPr>
              <a:t>0.0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, 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-</a:t>
            </a:r>
            <a:r>
              <a:rPr lang="en-US" altLang="zh-CN" sz="1400" b="0" dirty="0">
                <a:solidFill>
                  <a:srgbClr val="D19A66"/>
                </a:solidFill>
                <a:effectLst/>
                <a:latin typeface="Fira Code" panose="020B0809050000020004" pitchFamily="49" charset="0"/>
              </a:rPr>
              <a:t>1.0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), </a:t>
            </a:r>
            <a:r>
              <a:rPr lang="en-US" altLang="zh-CN" sz="1400" b="0" dirty="0">
                <a:solidFill>
                  <a:srgbClr val="D19A66"/>
                </a:solidFill>
                <a:effectLst/>
                <a:latin typeface="Fira Code" panose="020B0809050000020004" pitchFamily="49" charset="0"/>
              </a:rPr>
              <a:t>0.5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,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    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materialCenter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))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altLang="zh-CN" sz="1400" b="0" i="1" dirty="0">
                <a:solidFill>
                  <a:srgbClr val="7F848E"/>
                </a:solidFill>
                <a:effectLst/>
                <a:latin typeface="Fira Code" panose="020B0809050000020004" pitchFamily="49" charset="0"/>
              </a:rPr>
              <a:t>// </a:t>
            </a:r>
            <a:r>
              <a:rPr lang="en-US" altLang="zh-CN" sz="1400" b="0" i="1" dirty="0" err="1">
                <a:solidFill>
                  <a:srgbClr val="7F848E"/>
                </a:solidFill>
                <a:effectLst/>
                <a:latin typeface="Fira Code" panose="020B0809050000020004" pitchFamily="49" charset="0"/>
              </a:rPr>
              <a:t>world.Add</a:t>
            </a:r>
            <a:r>
              <a:rPr lang="en-US" altLang="zh-CN" sz="1400" b="0" i="1" dirty="0">
                <a:solidFill>
                  <a:srgbClr val="7F848E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altLang="zh-CN" sz="1400" b="0" i="1" dirty="0" err="1">
                <a:solidFill>
                  <a:srgbClr val="7F848E"/>
                </a:solidFill>
                <a:effectLst/>
                <a:latin typeface="Fira Code" panose="020B0809050000020004" pitchFamily="49" charset="0"/>
              </a:rPr>
              <a:t>utils.NewSphereWithMat</a:t>
            </a:r>
            <a:r>
              <a:rPr lang="en-US" altLang="zh-CN" sz="1400" b="0" i="1" dirty="0">
                <a:solidFill>
                  <a:srgbClr val="7F848E"/>
                </a:solidFill>
                <a:effectLst/>
                <a:latin typeface="Fira Code" panose="020B0809050000020004" pitchFamily="49" charset="0"/>
              </a:rPr>
              <a:t>(utils.NewVector3(-1.0, 0.0, -1.0), -0.45,</a:t>
            </a:r>
            <a:endParaRPr lang="en-US" altLang="zh-CN" sz="1400" b="0" dirty="0">
              <a:solidFill>
                <a:srgbClr val="ABB2BF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altLang="zh-CN" sz="1400" b="0" i="1" dirty="0">
                <a:solidFill>
                  <a:srgbClr val="7F848E"/>
                </a:solidFill>
                <a:effectLst/>
                <a:latin typeface="Fira Code" panose="020B0809050000020004" pitchFamily="49" charset="0"/>
              </a:rPr>
              <a:t>//  </a:t>
            </a:r>
            <a:r>
              <a:rPr lang="en-US" altLang="zh-CN" sz="1400" b="0" i="1" dirty="0" err="1">
                <a:solidFill>
                  <a:srgbClr val="7F848E"/>
                </a:solidFill>
                <a:effectLst/>
                <a:latin typeface="Fira Code" panose="020B0809050000020004" pitchFamily="49" charset="0"/>
              </a:rPr>
              <a:t>materialLeft</a:t>
            </a:r>
            <a:r>
              <a:rPr lang="en-US" altLang="zh-CN" sz="1400" b="0" i="1" dirty="0">
                <a:solidFill>
                  <a:srgbClr val="7F848E"/>
                </a:solidFill>
                <a:effectLst/>
                <a:latin typeface="Fira Code" panose="020B0809050000020004" pitchFamily="49" charset="0"/>
              </a:rPr>
              <a:t>))</a:t>
            </a:r>
            <a:endParaRPr lang="en-US" altLang="zh-CN" sz="1400" b="0" dirty="0">
              <a:solidFill>
                <a:srgbClr val="ABB2BF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world.</a:t>
            </a:r>
            <a:r>
              <a:rPr lang="en-US" altLang="zh-CN" sz="1400" b="0" dirty="0" err="1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Add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utils.</a:t>
            </a:r>
            <a:r>
              <a:rPr lang="en-US" altLang="zh-CN" sz="1400" b="0" dirty="0" err="1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NewSphereWithMat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(utils.</a:t>
            </a:r>
            <a:r>
              <a:rPr lang="en-US" altLang="zh-CN" sz="1400" b="0" dirty="0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NewVector3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-</a:t>
            </a:r>
            <a:r>
              <a:rPr lang="en-US" altLang="zh-CN" sz="1400" b="0" dirty="0">
                <a:solidFill>
                  <a:srgbClr val="D19A66"/>
                </a:solidFill>
                <a:effectLst/>
                <a:latin typeface="Fira Code" panose="020B0809050000020004" pitchFamily="49" charset="0"/>
              </a:rPr>
              <a:t>1.0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, </a:t>
            </a:r>
            <a:r>
              <a:rPr lang="en-US" altLang="zh-CN" sz="1400" b="0" dirty="0">
                <a:solidFill>
                  <a:srgbClr val="D19A66"/>
                </a:solidFill>
                <a:effectLst/>
                <a:latin typeface="Fira Code" panose="020B0809050000020004" pitchFamily="49" charset="0"/>
              </a:rPr>
              <a:t>0.0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, 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-</a:t>
            </a:r>
            <a:r>
              <a:rPr lang="en-US" altLang="zh-CN" sz="1400" b="0" dirty="0">
                <a:solidFill>
                  <a:srgbClr val="D19A66"/>
                </a:solidFill>
                <a:effectLst/>
                <a:latin typeface="Fira Code" panose="020B0809050000020004" pitchFamily="49" charset="0"/>
              </a:rPr>
              <a:t>1.0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), </a:t>
            </a:r>
            <a:r>
              <a:rPr lang="en-US" altLang="zh-CN" sz="1400" b="0" dirty="0">
                <a:solidFill>
                  <a:srgbClr val="D19A66"/>
                </a:solidFill>
                <a:effectLst/>
                <a:latin typeface="Fira Code" panose="020B0809050000020004" pitchFamily="49" charset="0"/>
              </a:rPr>
              <a:t>0.5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,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    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materialLeft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))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world.</a:t>
            </a:r>
            <a:r>
              <a:rPr lang="en-US" altLang="zh-CN" sz="1400" b="0" dirty="0" err="1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Add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utils.</a:t>
            </a:r>
            <a:r>
              <a:rPr lang="en-US" altLang="zh-CN" sz="1400" b="0" dirty="0" err="1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NewSphereWithMat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(utils.</a:t>
            </a:r>
            <a:r>
              <a:rPr lang="en-US" altLang="zh-CN" sz="1400" b="0" dirty="0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NewVector3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altLang="zh-CN" sz="1400" b="0" dirty="0">
                <a:solidFill>
                  <a:srgbClr val="D19A66"/>
                </a:solidFill>
                <a:effectLst/>
                <a:latin typeface="Fira Code" panose="020B0809050000020004" pitchFamily="49" charset="0"/>
              </a:rPr>
              <a:t>1.0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, </a:t>
            </a:r>
            <a:r>
              <a:rPr lang="en-US" altLang="zh-CN" sz="1400" b="0" dirty="0">
                <a:solidFill>
                  <a:srgbClr val="D19A66"/>
                </a:solidFill>
                <a:effectLst/>
                <a:latin typeface="Fira Code" panose="020B0809050000020004" pitchFamily="49" charset="0"/>
              </a:rPr>
              <a:t>0.0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, 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-</a:t>
            </a:r>
            <a:r>
              <a:rPr lang="en-US" altLang="zh-CN" sz="1400" b="0" dirty="0">
                <a:solidFill>
                  <a:srgbClr val="D19A66"/>
                </a:solidFill>
                <a:effectLst/>
                <a:latin typeface="Fira Code" panose="020B0809050000020004" pitchFamily="49" charset="0"/>
              </a:rPr>
              <a:t>1.0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), </a:t>
            </a:r>
            <a:r>
              <a:rPr lang="en-US" altLang="zh-CN" sz="1400" b="0" dirty="0">
                <a:solidFill>
                  <a:srgbClr val="D19A66"/>
                </a:solidFill>
                <a:effectLst/>
                <a:latin typeface="Fira Code" panose="020B0809050000020004" pitchFamily="49" charset="0"/>
              </a:rPr>
              <a:t>0.5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,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    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materialRight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))</a:t>
            </a:r>
          </a:p>
          <a:p>
            <a:endParaRPr lang="en-US" altLang="zh-CN" sz="1400" b="0" dirty="0">
              <a:solidFill>
                <a:srgbClr val="ABB2BF"/>
              </a:solidFill>
              <a:effectLst/>
              <a:latin typeface="Fira Code" panose="020B0809050000020004" pitchFamily="49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17D7C12-FF3E-4FEF-86AC-F0452CAF46C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082643" y="4665863"/>
            <a:ext cx="3565072" cy="1782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6324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5789618-6D11-4BC5-A1D1-CF88472C3F19}"/>
              </a:ext>
            </a:extLst>
          </p:cNvPr>
          <p:cNvSpPr txBox="1">
            <a:spLocks/>
          </p:cNvSpPr>
          <p:nvPr/>
        </p:nvSpPr>
        <p:spPr>
          <a:xfrm>
            <a:off x="390195" y="287799"/>
            <a:ext cx="8732033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</a:rPr>
              <a:t>Dielectric Material</a:t>
            </a:r>
          </a:p>
        </p:txBody>
      </p:sp>
      <p:sp>
        <p:nvSpPr>
          <p:cNvPr id="21" name="标题 1">
            <a:extLst>
              <a:ext uri="{FF2B5EF4-FFF2-40B4-BE49-F238E27FC236}">
                <a16:creationId xmlns:a16="http://schemas.microsoft.com/office/drawing/2014/main" id="{F5EB3A12-BDEA-4123-8D7F-7518F0210B75}"/>
              </a:ext>
            </a:extLst>
          </p:cNvPr>
          <p:cNvSpPr txBox="1"/>
          <p:nvPr/>
        </p:nvSpPr>
        <p:spPr>
          <a:xfrm>
            <a:off x="832855" y="6147406"/>
            <a:ext cx="3323965" cy="3227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6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  <a:sym typeface="+mn-lt"/>
              </a:rPr>
              <a:t>2020</a:t>
            </a:r>
            <a:r>
              <a:rPr lang="zh-CN" altLang="en-US" sz="16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  <a:sym typeface="+mn-lt"/>
              </a:rPr>
              <a:t> </a:t>
            </a:r>
            <a:r>
              <a:rPr lang="en-US" altLang="zh-CN" sz="16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  <a:sym typeface="+mn-lt"/>
              </a:rPr>
              <a:t>TJMSC</a:t>
            </a:r>
            <a:r>
              <a:rPr lang="zh-CN" altLang="en-US" sz="16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  <a:sym typeface="+mn-lt"/>
              </a:rPr>
              <a:t> </a:t>
            </a:r>
            <a:r>
              <a:rPr lang="en-US" altLang="zh-CN" sz="16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  <a:sym typeface="+mn-lt"/>
              </a:rPr>
              <a:t>Tech.</a:t>
            </a:r>
            <a:r>
              <a:rPr lang="zh-CN" altLang="en-US" sz="16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  <a:sym typeface="+mn-lt"/>
              </a:rPr>
              <a:t> </a:t>
            </a:r>
            <a:r>
              <a:rPr lang="en-US" altLang="zh-CN" sz="16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  <a:sym typeface="+mn-lt"/>
              </a:rPr>
              <a:t>Courses</a:t>
            </a:r>
            <a:endParaRPr lang="zh-CN" altLang="en-US" sz="1600" dirty="0">
              <a:solidFill>
                <a:schemeClr val="bg2"/>
              </a:solidFill>
              <a:latin typeface="DengXian" charset="0"/>
              <a:ea typeface="DengXian" charset="0"/>
              <a:cs typeface="DengXian" charset="0"/>
              <a:sym typeface="+mn-lt"/>
            </a:endParaRPr>
          </a:p>
        </p:txBody>
      </p:sp>
      <p:sp>
        <p:nvSpPr>
          <p:cNvPr id="22" name="标题 1">
            <a:extLst>
              <a:ext uri="{FF2B5EF4-FFF2-40B4-BE49-F238E27FC236}">
                <a16:creationId xmlns:a16="http://schemas.microsoft.com/office/drawing/2014/main" id="{BF8CD409-D2F6-4209-9982-B8AA55F4B931}"/>
              </a:ext>
            </a:extLst>
          </p:cNvPr>
          <p:cNvSpPr txBox="1"/>
          <p:nvPr/>
        </p:nvSpPr>
        <p:spPr>
          <a:xfrm>
            <a:off x="832855" y="6466785"/>
            <a:ext cx="4019097" cy="3357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  <a:sym typeface="+mn-lt"/>
              </a:rPr>
              <a:t>Raytracing In One Weekend</a:t>
            </a:r>
            <a:endParaRPr lang="zh-CN" altLang="en-US" sz="2400" dirty="0">
              <a:solidFill>
                <a:schemeClr val="bg2"/>
              </a:solidFill>
              <a:latin typeface="DengXian" charset="0"/>
              <a:ea typeface="DengXian" charset="0"/>
              <a:cs typeface="DengXian" charset="0"/>
              <a:sym typeface="+mn-lt"/>
            </a:endParaRPr>
          </a:p>
        </p:txBody>
      </p:sp>
      <p:cxnSp>
        <p:nvCxnSpPr>
          <p:cNvPr id="23" name="直接连接符 6">
            <a:extLst>
              <a:ext uri="{FF2B5EF4-FFF2-40B4-BE49-F238E27FC236}">
                <a16:creationId xmlns:a16="http://schemas.microsoft.com/office/drawing/2014/main" id="{063841C9-2EE4-493F-9776-4C72D314B5C1}"/>
              </a:ext>
            </a:extLst>
          </p:cNvPr>
          <p:cNvCxnSpPr>
            <a:cxnSpLocks/>
          </p:cNvCxnSpPr>
          <p:nvPr/>
        </p:nvCxnSpPr>
        <p:spPr>
          <a:xfrm flipV="1">
            <a:off x="832855" y="6437289"/>
            <a:ext cx="3829001" cy="1111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4" name="组合 1">
            <a:extLst>
              <a:ext uri="{FF2B5EF4-FFF2-40B4-BE49-F238E27FC236}">
                <a16:creationId xmlns:a16="http://schemas.microsoft.com/office/drawing/2014/main" id="{162F5480-D0FD-4159-990E-C8BE2A267D4F}"/>
              </a:ext>
            </a:extLst>
          </p:cNvPr>
          <p:cNvGrpSpPr/>
          <p:nvPr/>
        </p:nvGrpSpPr>
        <p:grpSpPr>
          <a:xfrm>
            <a:off x="94485" y="6161516"/>
            <a:ext cx="629511" cy="609648"/>
            <a:chOff x="2316219" y="2407725"/>
            <a:chExt cx="2018544" cy="2015004"/>
          </a:xfrm>
        </p:grpSpPr>
        <p:sp>
          <p:nvSpPr>
            <p:cNvPr id="25" name="矩形: 圆角 5">
              <a:extLst>
                <a:ext uri="{FF2B5EF4-FFF2-40B4-BE49-F238E27FC236}">
                  <a16:creationId xmlns:a16="http://schemas.microsoft.com/office/drawing/2014/main" id="{8F0F5BD2-8151-4F4B-9BEF-C3372CD9EBBF}"/>
                </a:ext>
              </a:extLst>
            </p:cNvPr>
            <p:cNvSpPr/>
            <p:nvPr/>
          </p:nvSpPr>
          <p:spPr>
            <a:xfrm>
              <a:off x="2319758" y="2407725"/>
              <a:ext cx="948205" cy="948205"/>
            </a:xfrm>
            <a:prstGeom prst="roundRect">
              <a:avLst>
                <a:gd name="adj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: 圆角 12">
              <a:extLst>
                <a:ext uri="{FF2B5EF4-FFF2-40B4-BE49-F238E27FC236}">
                  <a16:creationId xmlns:a16="http://schemas.microsoft.com/office/drawing/2014/main" id="{0EFC5F4E-CD97-4C81-8B75-78D8E1A00A60}"/>
                </a:ext>
              </a:extLst>
            </p:cNvPr>
            <p:cNvSpPr/>
            <p:nvPr/>
          </p:nvSpPr>
          <p:spPr>
            <a:xfrm>
              <a:off x="3386558" y="2407725"/>
              <a:ext cx="948205" cy="948205"/>
            </a:xfrm>
            <a:prstGeom prst="roundRect">
              <a:avLst>
                <a:gd name="adj" fmla="val 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7" name="矩形: 圆角 14">
              <a:extLst>
                <a:ext uri="{FF2B5EF4-FFF2-40B4-BE49-F238E27FC236}">
                  <a16:creationId xmlns:a16="http://schemas.microsoft.com/office/drawing/2014/main" id="{6F0DE636-560C-4549-827A-DD5731F9A0AD}"/>
                </a:ext>
              </a:extLst>
            </p:cNvPr>
            <p:cNvSpPr/>
            <p:nvPr/>
          </p:nvSpPr>
          <p:spPr>
            <a:xfrm>
              <a:off x="3386556" y="3474524"/>
              <a:ext cx="948205" cy="948205"/>
            </a:xfrm>
            <a:prstGeom prst="roundRect">
              <a:avLst>
                <a:gd name="adj" fmla="val 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矩形: 圆角 15">
              <a:extLst>
                <a:ext uri="{FF2B5EF4-FFF2-40B4-BE49-F238E27FC236}">
                  <a16:creationId xmlns:a16="http://schemas.microsoft.com/office/drawing/2014/main" id="{2FD925D8-241D-4710-975D-7FF0F1BBDC50}"/>
                </a:ext>
              </a:extLst>
            </p:cNvPr>
            <p:cNvSpPr/>
            <p:nvPr/>
          </p:nvSpPr>
          <p:spPr>
            <a:xfrm>
              <a:off x="2316219" y="3474523"/>
              <a:ext cx="948205" cy="948205"/>
            </a:xfrm>
            <a:prstGeom prst="roundRect">
              <a:avLst>
                <a:gd name="adj" fmla="val 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1A1BA836-1B59-49BE-AE29-212E4F95C351}"/>
              </a:ext>
            </a:extLst>
          </p:cNvPr>
          <p:cNvSpPr txBox="1"/>
          <p:nvPr/>
        </p:nvSpPr>
        <p:spPr>
          <a:xfrm>
            <a:off x="149811" y="1221301"/>
            <a:ext cx="10991717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altLang="zh-CN" sz="1400" b="0" dirty="0">
                <a:solidFill>
                  <a:srgbClr val="E06C75"/>
                </a:solidFill>
                <a:effectLst/>
                <a:latin typeface="Fira Code" panose="020B0809050000020004" pitchFamily="49" charset="0"/>
              </a:rPr>
              <a:t>world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E5C07B"/>
                </a:solidFill>
                <a:effectLst/>
                <a:latin typeface="Fira Code" panose="020B0809050000020004" pitchFamily="49" charset="0"/>
              </a:rPr>
              <a:t>:=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utils.</a:t>
            </a:r>
            <a:r>
              <a:rPr lang="en-US" altLang="zh-CN" sz="1400" b="0" dirty="0" err="1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NewHitTableList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()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world.</a:t>
            </a:r>
            <a:r>
              <a:rPr lang="en-US" altLang="zh-CN" sz="1400" b="0" dirty="0" err="1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Add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utils.</a:t>
            </a:r>
            <a:r>
              <a:rPr lang="en-US" altLang="zh-CN" sz="1400" b="0" dirty="0" err="1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NewSphereWithMat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(utils.</a:t>
            </a:r>
            <a:r>
              <a:rPr lang="en-US" altLang="zh-CN" sz="1400" b="0" dirty="0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NewVector3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altLang="zh-CN" sz="1400" b="0" dirty="0">
                <a:solidFill>
                  <a:srgbClr val="D19A66"/>
                </a:solidFill>
                <a:effectLst/>
                <a:latin typeface="Fira Code" panose="020B0809050000020004" pitchFamily="49" charset="0"/>
              </a:rPr>
              <a:t>0.0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, 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-</a:t>
            </a:r>
            <a:r>
              <a:rPr lang="en-US" altLang="zh-CN" sz="1400" b="0" dirty="0">
                <a:solidFill>
                  <a:srgbClr val="D19A66"/>
                </a:solidFill>
                <a:effectLst/>
                <a:latin typeface="Fira Code" panose="020B0809050000020004" pitchFamily="49" charset="0"/>
              </a:rPr>
              <a:t>100.5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, 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-</a:t>
            </a:r>
            <a:r>
              <a:rPr lang="en-US" altLang="zh-CN" sz="1400" b="0" dirty="0">
                <a:solidFill>
                  <a:srgbClr val="D19A66"/>
                </a:solidFill>
                <a:effectLst/>
                <a:latin typeface="Fira Code" panose="020B0809050000020004" pitchFamily="49" charset="0"/>
              </a:rPr>
              <a:t>1.0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), </a:t>
            </a:r>
            <a:r>
              <a:rPr lang="en-US" altLang="zh-CN" sz="1400" b="0" dirty="0">
                <a:solidFill>
                  <a:srgbClr val="D19A66"/>
                </a:solidFill>
                <a:effectLst/>
                <a:latin typeface="Fira Code" panose="020B0809050000020004" pitchFamily="49" charset="0"/>
              </a:rPr>
              <a:t>100.0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,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    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materialGround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))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world.</a:t>
            </a:r>
            <a:r>
              <a:rPr lang="en-US" altLang="zh-CN" sz="1400" b="0" dirty="0" err="1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Add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utils.</a:t>
            </a:r>
            <a:r>
              <a:rPr lang="en-US" altLang="zh-CN" sz="1400" b="0" dirty="0" err="1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NewSphereWithMat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(utils.</a:t>
            </a:r>
            <a:r>
              <a:rPr lang="en-US" altLang="zh-CN" sz="1400" b="0" dirty="0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NewVector3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altLang="zh-CN" sz="1400" b="0" dirty="0">
                <a:solidFill>
                  <a:srgbClr val="D19A66"/>
                </a:solidFill>
                <a:effectLst/>
                <a:latin typeface="Fira Code" panose="020B0809050000020004" pitchFamily="49" charset="0"/>
              </a:rPr>
              <a:t>0.0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, </a:t>
            </a:r>
            <a:r>
              <a:rPr lang="en-US" altLang="zh-CN" sz="1400" b="0" dirty="0">
                <a:solidFill>
                  <a:srgbClr val="D19A66"/>
                </a:solidFill>
                <a:effectLst/>
                <a:latin typeface="Fira Code" panose="020B0809050000020004" pitchFamily="49" charset="0"/>
              </a:rPr>
              <a:t>0.0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, 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-</a:t>
            </a:r>
            <a:r>
              <a:rPr lang="en-US" altLang="zh-CN" sz="1400" b="0" dirty="0">
                <a:solidFill>
                  <a:srgbClr val="D19A66"/>
                </a:solidFill>
                <a:effectLst/>
                <a:latin typeface="Fira Code" panose="020B0809050000020004" pitchFamily="49" charset="0"/>
              </a:rPr>
              <a:t>1.0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), </a:t>
            </a:r>
            <a:r>
              <a:rPr lang="en-US" altLang="zh-CN" sz="1400" b="0" dirty="0">
                <a:solidFill>
                  <a:srgbClr val="D19A66"/>
                </a:solidFill>
                <a:effectLst/>
                <a:latin typeface="Fira Code" panose="020B0809050000020004" pitchFamily="49" charset="0"/>
              </a:rPr>
              <a:t>0.5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,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    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materialCenter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))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world.</a:t>
            </a:r>
            <a:r>
              <a:rPr lang="en-US" altLang="zh-CN" sz="1400" b="0" dirty="0" err="1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Add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utils.</a:t>
            </a:r>
            <a:r>
              <a:rPr lang="en-US" altLang="zh-CN" sz="1400" b="0" dirty="0" err="1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NewSphereWithMat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(utils.</a:t>
            </a:r>
            <a:r>
              <a:rPr lang="en-US" altLang="zh-CN" sz="1400" b="0" dirty="0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NewVector3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-</a:t>
            </a:r>
            <a:r>
              <a:rPr lang="en-US" altLang="zh-CN" sz="1400" b="0" dirty="0">
                <a:solidFill>
                  <a:srgbClr val="D19A66"/>
                </a:solidFill>
                <a:effectLst/>
                <a:latin typeface="Fira Code" panose="020B0809050000020004" pitchFamily="49" charset="0"/>
              </a:rPr>
              <a:t>1.0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, </a:t>
            </a:r>
            <a:r>
              <a:rPr lang="en-US" altLang="zh-CN" sz="1400" b="0" dirty="0">
                <a:solidFill>
                  <a:srgbClr val="D19A66"/>
                </a:solidFill>
                <a:effectLst/>
                <a:latin typeface="Fira Code" panose="020B0809050000020004" pitchFamily="49" charset="0"/>
              </a:rPr>
              <a:t>0.0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, 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-</a:t>
            </a:r>
            <a:r>
              <a:rPr lang="en-US" altLang="zh-CN" sz="1400" b="0" dirty="0">
                <a:solidFill>
                  <a:srgbClr val="D19A66"/>
                </a:solidFill>
                <a:effectLst/>
                <a:latin typeface="Fira Code" panose="020B0809050000020004" pitchFamily="49" charset="0"/>
              </a:rPr>
              <a:t>1.0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), 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-</a:t>
            </a:r>
            <a:r>
              <a:rPr lang="en-US" altLang="zh-CN" sz="1400" b="0" dirty="0">
                <a:solidFill>
                  <a:srgbClr val="D19A66"/>
                </a:solidFill>
                <a:effectLst/>
                <a:latin typeface="Fira Code" panose="020B0809050000020004" pitchFamily="49" charset="0"/>
              </a:rPr>
              <a:t>0.45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,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    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materialLeft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))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world.</a:t>
            </a:r>
            <a:r>
              <a:rPr lang="en-US" altLang="zh-CN" sz="1400" b="0" dirty="0" err="1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Add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utils.</a:t>
            </a:r>
            <a:r>
              <a:rPr lang="en-US" altLang="zh-CN" sz="1400" b="0" dirty="0" err="1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NewSphereWithMat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(utils.</a:t>
            </a:r>
            <a:r>
              <a:rPr lang="en-US" altLang="zh-CN" sz="1400" b="0" dirty="0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NewVector3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-</a:t>
            </a:r>
            <a:r>
              <a:rPr lang="en-US" altLang="zh-CN" sz="1400" b="0" dirty="0">
                <a:solidFill>
                  <a:srgbClr val="D19A66"/>
                </a:solidFill>
                <a:effectLst/>
                <a:latin typeface="Fira Code" panose="020B0809050000020004" pitchFamily="49" charset="0"/>
              </a:rPr>
              <a:t>1.0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, </a:t>
            </a:r>
            <a:r>
              <a:rPr lang="en-US" altLang="zh-CN" sz="1400" b="0" dirty="0">
                <a:solidFill>
                  <a:srgbClr val="D19A66"/>
                </a:solidFill>
                <a:effectLst/>
                <a:latin typeface="Fira Code" panose="020B0809050000020004" pitchFamily="49" charset="0"/>
              </a:rPr>
              <a:t>0.0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, 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-</a:t>
            </a:r>
            <a:r>
              <a:rPr lang="en-US" altLang="zh-CN" sz="1400" b="0" dirty="0">
                <a:solidFill>
                  <a:srgbClr val="D19A66"/>
                </a:solidFill>
                <a:effectLst/>
                <a:latin typeface="Fira Code" panose="020B0809050000020004" pitchFamily="49" charset="0"/>
              </a:rPr>
              <a:t>1.0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), </a:t>
            </a:r>
            <a:r>
              <a:rPr lang="en-US" altLang="zh-CN" sz="1400" b="0" dirty="0">
                <a:solidFill>
                  <a:srgbClr val="D19A66"/>
                </a:solidFill>
                <a:effectLst/>
                <a:latin typeface="Fira Code" panose="020B0809050000020004" pitchFamily="49" charset="0"/>
              </a:rPr>
              <a:t>0.5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,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    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materialLeft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))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world.</a:t>
            </a:r>
            <a:r>
              <a:rPr lang="en-US" altLang="zh-CN" sz="1400" b="0" dirty="0" err="1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Add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utils.</a:t>
            </a:r>
            <a:r>
              <a:rPr lang="en-US" altLang="zh-CN" sz="1400" b="0" dirty="0" err="1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NewSphereWithMat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(utils.</a:t>
            </a:r>
            <a:r>
              <a:rPr lang="en-US" altLang="zh-CN" sz="1400" b="0" dirty="0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NewVector3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altLang="zh-CN" sz="1400" b="0" dirty="0">
                <a:solidFill>
                  <a:srgbClr val="D19A66"/>
                </a:solidFill>
                <a:effectLst/>
                <a:latin typeface="Fira Code" panose="020B0809050000020004" pitchFamily="49" charset="0"/>
              </a:rPr>
              <a:t>1.0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, </a:t>
            </a:r>
            <a:r>
              <a:rPr lang="en-US" altLang="zh-CN" sz="1400" b="0" dirty="0">
                <a:solidFill>
                  <a:srgbClr val="D19A66"/>
                </a:solidFill>
                <a:effectLst/>
                <a:latin typeface="Fira Code" panose="020B0809050000020004" pitchFamily="49" charset="0"/>
              </a:rPr>
              <a:t>0.0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, 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-</a:t>
            </a:r>
            <a:r>
              <a:rPr lang="en-US" altLang="zh-CN" sz="1400" b="0" dirty="0">
                <a:solidFill>
                  <a:srgbClr val="D19A66"/>
                </a:solidFill>
                <a:effectLst/>
                <a:latin typeface="Fira Code" panose="020B0809050000020004" pitchFamily="49" charset="0"/>
              </a:rPr>
              <a:t>1.0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), </a:t>
            </a:r>
            <a:r>
              <a:rPr lang="en-US" altLang="zh-CN" sz="1400" b="0" dirty="0">
                <a:solidFill>
                  <a:srgbClr val="D19A66"/>
                </a:solidFill>
                <a:effectLst/>
                <a:latin typeface="Fira Code" panose="020B0809050000020004" pitchFamily="49" charset="0"/>
              </a:rPr>
              <a:t>0.5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,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    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materialRight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))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17D7C12-FF3E-4FEF-86AC-F0452CAF46C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082643" y="4665863"/>
            <a:ext cx="3565072" cy="1782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1151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5789618-6D11-4BC5-A1D1-CF88472C3F19}"/>
              </a:ext>
            </a:extLst>
          </p:cNvPr>
          <p:cNvSpPr txBox="1">
            <a:spLocks/>
          </p:cNvSpPr>
          <p:nvPr/>
        </p:nvSpPr>
        <p:spPr>
          <a:xfrm>
            <a:off x="390195" y="287799"/>
            <a:ext cx="8732033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</a:rPr>
              <a:t>Dielectric Material</a:t>
            </a:r>
          </a:p>
        </p:txBody>
      </p:sp>
      <p:sp>
        <p:nvSpPr>
          <p:cNvPr id="21" name="标题 1">
            <a:extLst>
              <a:ext uri="{FF2B5EF4-FFF2-40B4-BE49-F238E27FC236}">
                <a16:creationId xmlns:a16="http://schemas.microsoft.com/office/drawing/2014/main" id="{F5EB3A12-BDEA-4123-8D7F-7518F0210B75}"/>
              </a:ext>
            </a:extLst>
          </p:cNvPr>
          <p:cNvSpPr txBox="1"/>
          <p:nvPr/>
        </p:nvSpPr>
        <p:spPr>
          <a:xfrm>
            <a:off x="832855" y="6147406"/>
            <a:ext cx="3323965" cy="3227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6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  <a:sym typeface="+mn-lt"/>
              </a:rPr>
              <a:t>2020</a:t>
            </a:r>
            <a:r>
              <a:rPr lang="zh-CN" altLang="en-US" sz="16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  <a:sym typeface="+mn-lt"/>
              </a:rPr>
              <a:t> </a:t>
            </a:r>
            <a:r>
              <a:rPr lang="en-US" altLang="zh-CN" sz="16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  <a:sym typeface="+mn-lt"/>
              </a:rPr>
              <a:t>TJMSC</a:t>
            </a:r>
            <a:r>
              <a:rPr lang="zh-CN" altLang="en-US" sz="16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  <a:sym typeface="+mn-lt"/>
              </a:rPr>
              <a:t> </a:t>
            </a:r>
            <a:r>
              <a:rPr lang="en-US" altLang="zh-CN" sz="16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  <a:sym typeface="+mn-lt"/>
              </a:rPr>
              <a:t>Tech.</a:t>
            </a:r>
            <a:r>
              <a:rPr lang="zh-CN" altLang="en-US" sz="16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  <a:sym typeface="+mn-lt"/>
              </a:rPr>
              <a:t> </a:t>
            </a:r>
            <a:r>
              <a:rPr lang="en-US" altLang="zh-CN" sz="16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  <a:sym typeface="+mn-lt"/>
              </a:rPr>
              <a:t>Courses</a:t>
            </a:r>
            <a:endParaRPr lang="zh-CN" altLang="en-US" sz="1600" dirty="0">
              <a:solidFill>
                <a:schemeClr val="bg2"/>
              </a:solidFill>
              <a:latin typeface="DengXian" charset="0"/>
              <a:ea typeface="DengXian" charset="0"/>
              <a:cs typeface="DengXian" charset="0"/>
              <a:sym typeface="+mn-lt"/>
            </a:endParaRPr>
          </a:p>
        </p:txBody>
      </p:sp>
      <p:sp>
        <p:nvSpPr>
          <p:cNvPr id="22" name="标题 1">
            <a:extLst>
              <a:ext uri="{FF2B5EF4-FFF2-40B4-BE49-F238E27FC236}">
                <a16:creationId xmlns:a16="http://schemas.microsoft.com/office/drawing/2014/main" id="{BF8CD409-D2F6-4209-9982-B8AA55F4B931}"/>
              </a:ext>
            </a:extLst>
          </p:cNvPr>
          <p:cNvSpPr txBox="1"/>
          <p:nvPr/>
        </p:nvSpPr>
        <p:spPr>
          <a:xfrm>
            <a:off x="832855" y="6466785"/>
            <a:ext cx="4019097" cy="3357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  <a:sym typeface="+mn-lt"/>
              </a:rPr>
              <a:t>Raytracing In One Weekend</a:t>
            </a:r>
            <a:endParaRPr lang="zh-CN" altLang="en-US" sz="2400" dirty="0">
              <a:solidFill>
                <a:schemeClr val="bg2"/>
              </a:solidFill>
              <a:latin typeface="DengXian" charset="0"/>
              <a:ea typeface="DengXian" charset="0"/>
              <a:cs typeface="DengXian" charset="0"/>
              <a:sym typeface="+mn-lt"/>
            </a:endParaRPr>
          </a:p>
        </p:txBody>
      </p:sp>
      <p:cxnSp>
        <p:nvCxnSpPr>
          <p:cNvPr id="23" name="直接连接符 6">
            <a:extLst>
              <a:ext uri="{FF2B5EF4-FFF2-40B4-BE49-F238E27FC236}">
                <a16:creationId xmlns:a16="http://schemas.microsoft.com/office/drawing/2014/main" id="{063841C9-2EE4-493F-9776-4C72D314B5C1}"/>
              </a:ext>
            </a:extLst>
          </p:cNvPr>
          <p:cNvCxnSpPr>
            <a:cxnSpLocks/>
          </p:cNvCxnSpPr>
          <p:nvPr/>
        </p:nvCxnSpPr>
        <p:spPr>
          <a:xfrm flipV="1">
            <a:off x="832855" y="6437289"/>
            <a:ext cx="3829001" cy="1111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4" name="组合 1">
            <a:extLst>
              <a:ext uri="{FF2B5EF4-FFF2-40B4-BE49-F238E27FC236}">
                <a16:creationId xmlns:a16="http://schemas.microsoft.com/office/drawing/2014/main" id="{162F5480-D0FD-4159-990E-C8BE2A267D4F}"/>
              </a:ext>
            </a:extLst>
          </p:cNvPr>
          <p:cNvGrpSpPr/>
          <p:nvPr/>
        </p:nvGrpSpPr>
        <p:grpSpPr>
          <a:xfrm>
            <a:off x="94485" y="6161516"/>
            <a:ext cx="629511" cy="609648"/>
            <a:chOff x="2316219" y="2407725"/>
            <a:chExt cx="2018544" cy="2015004"/>
          </a:xfrm>
        </p:grpSpPr>
        <p:sp>
          <p:nvSpPr>
            <p:cNvPr id="25" name="矩形: 圆角 5">
              <a:extLst>
                <a:ext uri="{FF2B5EF4-FFF2-40B4-BE49-F238E27FC236}">
                  <a16:creationId xmlns:a16="http://schemas.microsoft.com/office/drawing/2014/main" id="{8F0F5BD2-8151-4F4B-9BEF-C3372CD9EBBF}"/>
                </a:ext>
              </a:extLst>
            </p:cNvPr>
            <p:cNvSpPr/>
            <p:nvPr/>
          </p:nvSpPr>
          <p:spPr>
            <a:xfrm>
              <a:off x="2319758" y="2407725"/>
              <a:ext cx="948205" cy="948205"/>
            </a:xfrm>
            <a:prstGeom prst="roundRect">
              <a:avLst>
                <a:gd name="adj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: 圆角 12">
              <a:extLst>
                <a:ext uri="{FF2B5EF4-FFF2-40B4-BE49-F238E27FC236}">
                  <a16:creationId xmlns:a16="http://schemas.microsoft.com/office/drawing/2014/main" id="{0EFC5F4E-CD97-4C81-8B75-78D8E1A00A60}"/>
                </a:ext>
              </a:extLst>
            </p:cNvPr>
            <p:cNvSpPr/>
            <p:nvPr/>
          </p:nvSpPr>
          <p:spPr>
            <a:xfrm>
              <a:off x="3386558" y="2407725"/>
              <a:ext cx="948205" cy="948205"/>
            </a:xfrm>
            <a:prstGeom prst="roundRect">
              <a:avLst>
                <a:gd name="adj" fmla="val 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7" name="矩形: 圆角 14">
              <a:extLst>
                <a:ext uri="{FF2B5EF4-FFF2-40B4-BE49-F238E27FC236}">
                  <a16:creationId xmlns:a16="http://schemas.microsoft.com/office/drawing/2014/main" id="{6F0DE636-560C-4549-827A-DD5731F9A0AD}"/>
                </a:ext>
              </a:extLst>
            </p:cNvPr>
            <p:cNvSpPr/>
            <p:nvPr/>
          </p:nvSpPr>
          <p:spPr>
            <a:xfrm>
              <a:off x="3386556" y="3474524"/>
              <a:ext cx="948205" cy="948205"/>
            </a:xfrm>
            <a:prstGeom prst="roundRect">
              <a:avLst>
                <a:gd name="adj" fmla="val 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矩形: 圆角 15">
              <a:extLst>
                <a:ext uri="{FF2B5EF4-FFF2-40B4-BE49-F238E27FC236}">
                  <a16:creationId xmlns:a16="http://schemas.microsoft.com/office/drawing/2014/main" id="{2FD925D8-241D-4710-975D-7FF0F1BBDC50}"/>
                </a:ext>
              </a:extLst>
            </p:cNvPr>
            <p:cNvSpPr/>
            <p:nvPr/>
          </p:nvSpPr>
          <p:spPr>
            <a:xfrm>
              <a:off x="2316219" y="3474523"/>
              <a:ext cx="948205" cy="948205"/>
            </a:xfrm>
            <a:prstGeom prst="roundRect">
              <a:avLst>
                <a:gd name="adj" fmla="val 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1A1BA836-1B59-49BE-AE29-212E4F95C351}"/>
              </a:ext>
            </a:extLst>
          </p:cNvPr>
          <p:cNvSpPr txBox="1"/>
          <p:nvPr/>
        </p:nvSpPr>
        <p:spPr>
          <a:xfrm>
            <a:off x="149811" y="1221301"/>
            <a:ext cx="10991717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for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E06C75"/>
                </a:solidFill>
                <a:effectLst/>
                <a:latin typeface="Fira Code" panose="020B0809050000020004" pitchFamily="49" charset="0"/>
              </a:rPr>
              <a:t>j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E5C07B"/>
                </a:solidFill>
                <a:effectLst/>
                <a:latin typeface="Fira Code" panose="020B0809050000020004" pitchFamily="49" charset="0"/>
              </a:rPr>
              <a:t>:=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D19A66"/>
                </a:solidFill>
                <a:effectLst/>
                <a:latin typeface="Fira Code" panose="020B0809050000020004" pitchFamily="49" charset="0"/>
              </a:rPr>
              <a:t>0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; j </a:t>
            </a:r>
            <a:r>
              <a:rPr lang="en-US" altLang="zh-CN" sz="1400" b="0" dirty="0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&lt;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h; 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j</a:t>
            </a:r>
            <a:r>
              <a:rPr lang="en-US" altLang="zh-CN" sz="1400" b="0" dirty="0" err="1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++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{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    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utils.</a:t>
            </a:r>
            <a:r>
              <a:rPr lang="en-US" altLang="zh-CN" sz="1400" b="0" dirty="0" err="1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PrintProgress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(j, h)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    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for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 err="1">
                <a:solidFill>
                  <a:srgbClr val="E06C75"/>
                </a:solidFill>
                <a:effectLst/>
                <a:latin typeface="Fira Code" panose="020B0809050000020004" pitchFamily="49" charset="0"/>
              </a:rPr>
              <a:t>i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E5C07B"/>
                </a:solidFill>
                <a:effectLst/>
                <a:latin typeface="Fira Code" panose="020B0809050000020004" pitchFamily="49" charset="0"/>
              </a:rPr>
              <a:t>:=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D19A66"/>
                </a:solidFill>
                <a:effectLst/>
                <a:latin typeface="Fira Code" panose="020B0809050000020004" pitchFamily="49" charset="0"/>
              </a:rPr>
              <a:t>0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; 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i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&lt;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w; 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i</a:t>
            </a:r>
            <a:r>
              <a:rPr lang="en-US" altLang="zh-CN" sz="1400" b="0" dirty="0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++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{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        </a:t>
            </a:r>
            <a:r>
              <a:rPr lang="en-US" altLang="zh-CN" sz="1400" b="0" dirty="0">
                <a:solidFill>
                  <a:srgbClr val="E06C75"/>
                </a:solidFill>
                <a:effectLst/>
                <a:latin typeface="Fira Code" panose="020B0809050000020004" pitchFamily="49" charset="0"/>
              </a:rPr>
              <a:t>color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E5C07B"/>
                </a:solidFill>
                <a:effectLst/>
                <a:latin typeface="Fira Code" panose="020B0809050000020004" pitchFamily="49" charset="0"/>
              </a:rPr>
              <a:t>:=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utils.</a:t>
            </a:r>
            <a:r>
              <a:rPr lang="en-US" altLang="zh-CN" sz="1400" b="0" dirty="0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NewVector3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altLang="zh-CN" sz="1400" b="0" dirty="0">
                <a:solidFill>
                  <a:srgbClr val="D19A66"/>
                </a:solidFill>
                <a:effectLst/>
                <a:latin typeface="Fira Code" panose="020B0809050000020004" pitchFamily="49" charset="0"/>
              </a:rPr>
              <a:t>0.0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, </a:t>
            </a:r>
            <a:r>
              <a:rPr lang="en-US" altLang="zh-CN" sz="1400" b="0" dirty="0">
                <a:solidFill>
                  <a:srgbClr val="D19A66"/>
                </a:solidFill>
                <a:effectLst/>
                <a:latin typeface="Fira Code" panose="020B0809050000020004" pitchFamily="49" charset="0"/>
              </a:rPr>
              <a:t>0.0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, </a:t>
            </a:r>
            <a:r>
              <a:rPr lang="en-US" altLang="zh-CN" sz="1400" b="0" dirty="0">
                <a:solidFill>
                  <a:srgbClr val="D19A66"/>
                </a:solidFill>
                <a:effectLst/>
                <a:latin typeface="Fira Code" panose="020B0809050000020004" pitchFamily="49" charset="0"/>
              </a:rPr>
              <a:t>0.0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)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        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for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E06C75"/>
                </a:solidFill>
                <a:effectLst/>
                <a:latin typeface="Fira Code" panose="020B0809050000020004" pitchFamily="49" charset="0"/>
              </a:rPr>
              <a:t>k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E5C07B"/>
                </a:solidFill>
                <a:effectLst/>
                <a:latin typeface="Fira Code" panose="020B0809050000020004" pitchFamily="49" charset="0"/>
              </a:rPr>
              <a:t>:=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D19A66"/>
                </a:solidFill>
                <a:effectLst/>
                <a:latin typeface="Fira Code" panose="020B0809050000020004" pitchFamily="49" charset="0"/>
              </a:rPr>
              <a:t>0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; k </a:t>
            </a:r>
            <a:r>
              <a:rPr lang="en-US" altLang="zh-CN" sz="1400" b="0" dirty="0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&lt;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samplesPerPixel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; k</a:t>
            </a:r>
            <a:r>
              <a:rPr lang="en-US" altLang="zh-CN" sz="1400" b="0" dirty="0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++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{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            </a:t>
            </a:r>
            <a:r>
              <a:rPr lang="en-US" altLang="zh-CN" sz="1400" b="0" dirty="0">
                <a:solidFill>
                  <a:srgbClr val="E06C75"/>
                </a:solidFill>
                <a:effectLst/>
                <a:latin typeface="Fira Code" panose="020B0809050000020004" pitchFamily="49" charset="0"/>
              </a:rPr>
              <a:t>u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E5C07B"/>
                </a:solidFill>
                <a:effectLst/>
                <a:latin typeface="Fira Code" panose="020B0809050000020004" pitchFamily="49" charset="0"/>
              </a:rPr>
              <a:t>:=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(</a:t>
            </a:r>
            <a:r>
              <a:rPr lang="en-US" altLang="zh-CN" sz="1400" b="0" dirty="0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float32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i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) 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+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utils.</a:t>
            </a:r>
            <a:r>
              <a:rPr lang="en-US" altLang="zh-CN" sz="1400" b="0" dirty="0" err="1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Randf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()) 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/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float32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(w)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            </a:t>
            </a:r>
            <a:r>
              <a:rPr lang="en-US" altLang="zh-CN" sz="1400" b="0" dirty="0">
                <a:solidFill>
                  <a:srgbClr val="E06C75"/>
                </a:solidFill>
                <a:effectLst/>
                <a:latin typeface="Fira Code" panose="020B0809050000020004" pitchFamily="49" charset="0"/>
              </a:rPr>
              <a:t>v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E5C07B"/>
                </a:solidFill>
                <a:effectLst/>
                <a:latin typeface="Fira Code" panose="020B0809050000020004" pitchFamily="49" charset="0"/>
              </a:rPr>
              <a:t>:=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(</a:t>
            </a:r>
            <a:r>
              <a:rPr lang="en-US" altLang="zh-CN" sz="1400" b="0" dirty="0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float32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(j) 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+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utils.</a:t>
            </a:r>
            <a:r>
              <a:rPr lang="en-US" altLang="zh-CN" sz="1400" b="0" dirty="0" err="1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Randf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()) 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/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float32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(h)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            </a:t>
            </a:r>
            <a:r>
              <a:rPr lang="en-US" altLang="zh-CN" sz="1400" b="0" dirty="0">
                <a:solidFill>
                  <a:srgbClr val="E06C75"/>
                </a:solidFill>
                <a:effectLst/>
                <a:latin typeface="Fira Code" panose="020B0809050000020004" pitchFamily="49" charset="0"/>
              </a:rPr>
              <a:t>r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E5C07B"/>
                </a:solidFill>
                <a:effectLst/>
                <a:latin typeface="Fira Code" panose="020B0809050000020004" pitchFamily="49" charset="0"/>
              </a:rPr>
              <a:t>:=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cam.</a:t>
            </a:r>
            <a:r>
              <a:rPr lang="en-US" altLang="zh-CN" sz="1400" b="0" dirty="0" err="1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GetRay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(u, v)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            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color.</a:t>
            </a:r>
            <a:r>
              <a:rPr lang="en-US" altLang="zh-CN" sz="1400" b="0" dirty="0" err="1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Add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altLang="zh-CN" sz="1400" b="0" dirty="0" err="1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RayColor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(r, world, 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maxDepth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))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        }</a:t>
            </a:r>
          </a:p>
          <a:p>
            <a:b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</a:b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        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color.</a:t>
            </a:r>
            <a:r>
              <a:rPr lang="en-US" altLang="zh-CN" sz="1400" b="0" dirty="0" err="1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MulF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altLang="zh-CN" sz="1400" b="0" dirty="0">
                <a:solidFill>
                  <a:srgbClr val="D19A66"/>
                </a:solidFill>
                <a:effectLst/>
                <a:latin typeface="Fira Code" panose="020B0809050000020004" pitchFamily="49" charset="0"/>
              </a:rPr>
              <a:t>1.0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/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samplesPerPixel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)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        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color.</a:t>
            </a:r>
            <a:r>
              <a:rPr lang="en-US" altLang="zh-CN" sz="1400" b="0" dirty="0" err="1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Sqrt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()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        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img.</a:t>
            </a:r>
            <a:r>
              <a:rPr lang="en-US" altLang="zh-CN" sz="1400" b="0" dirty="0" err="1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SetRGB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i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, h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-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j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-</a:t>
            </a:r>
            <a:r>
              <a:rPr lang="en-US" altLang="zh-CN" sz="1400" b="0" dirty="0">
                <a:solidFill>
                  <a:srgbClr val="D19A66"/>
                </a:solidFill>
                <a:effectLst/>
                <a:latin typeface="Fira Code" panose="020B0809050000020004" pitchFamily="49" charset="0"/>
              </a:rPr>
              <a:t>1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, color)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    }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}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17D7C12-FF3E-4FEF-86AC-F0452CAF46C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082643" y="4665863"/>
            <a:ext cx="3565072" cy="1782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5059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5789618-6D11-4BC5-A1D1-CF88472C3F19}"/>
              </a:ext>
            </a:extLst>
          </p:cNvPr>
          <p:cNvSpPr txBox="1">
            <a:spLocks/>
          </p:cNvSpPr>
          <p:nvPr/>
        </p:nvSpPr>
        <p:spPr>
          <a:xfrm>
            <a:off x="390195" y="287799"/>
            <a:ext cx="8732033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</a:rPr>
              <a:t>Dielectric Material</a:t>
            </a:r>
          </a:p>
        </p:txBody>
      </p:sp>
      <p:sp>
        <p:nvSpPr>
          <p:cNvPr id="21" name="标题 1">
            <a:extLst>
              <a:ext uri="{FF2B5EF4-FFF2-40B4-BE49-F238E27FC236}">
                <a16:creationId xmlns:a16="http://schemas.microsoft.com/office/drawing/2014/main" id="{F5EB3A12-BDEA-4123-8D7F-7518F0210B75}"/>
              </a:ext>
            </a:extLst>
          </p:cNvPr>
          <p:cNvSpPr txBox="1"/>
          <p:nvPr/>
        </p:nvSpPr>
        <p:spPr>
          <a:xfrm>
            <a:off x="832855" y="6147406"/>
            <a:ext cx="3323965" cy="3227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6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  <a:sym typeface="+mn-lt"/>
              </a:rPr>
              <a:t>2020</a:t>
            </a:r>
            <a:r>
              <a:rPr lang="zh-CN" altLang="en-US" sz="16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  <a:sym typeface="+mn-lt"/>
              </a:rPr>
              <a:t> </a:t>
            </a:r>
            <a:r>
              <a:rPr lang="en-US" altLang="zh-CN" sz="16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  <a:sym typeface="+mn-lt"/>
              </a:rPr>
              <a:t>TJMSC</a:t>
            </a:r>
            <a:r>
              <a:rPr lang="zh-CN" altLang="en-US" sz="16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  <a:sym typeface="+mn-lt"/>
              </a:rPr>
              <a:t> </a:t>
            </a:r>
            <a:r>
              <a:rPr lang="en-US" altLang="zh-CN" sz="16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  <a:sym typeface="+mn-lt"/>
              </a:rPr>
              <a:t>Tech.</a:t>
            </a:r>
            <a:r>
              <a:rPr lang="zh-CN" altLang="en-US" sz="16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  <a:sym typeface="+mn-lt"/>
              </a:rPr>
              <a:t> </a:t>
            </a:r>
            <a:r>
              <a:rPr lang="en-US" altLang="zh-CN" sz="16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  <a:sym typeface="+mn-lt"/>
              </a:rPr>
              <a:t>Courses</a:t>
            </a:r>
            <a:endParaRPr lang="zh-CN" altLang="en-US" sz="1600" dirty="0">
              <a:solidFill>
                <a:schemeClr val="bg2"/>
              </a:solidFill>
              <a:latin typeface="DengXian" charset="0"/>
              <a:ea typeface="DengXian" charset="0"/>
              <a:cs typeface="DengXian" charset="0"/>
              <a:sym typeface="+mn-lt"/>
            </a:endParaRPr>
          </a:p>
        </p:txBody>
      </p:sp>
      <p:sp>
        <p:nvSpPr>
          <p:cNvPr id="22" name="标题 1">
            <a:extLst>
              <a:ext uri="{FF2B5EF4-FFF2-40B4-BE49-F238E27FC236}">
                <a16:creationId xmlns:a16="http://schemas.microsoft.com/office/drawing/2014/main" id="{BF8CD409-D2F6-4209-9982-B8AA55F4B931}"/>
              </a:ext>
            </a:extLst>
          </p:cNvPr>
          <p:cNvSpPr txBox="1"/>
          <p:nvPr/>
        </p:nvSpPr>
        <p:spPr>
          <a:xfrm>
            <a:off x="832855" y="6466785"/>
            <a:ext cx="4019097" cy="3357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  <a:sym typeface="+mn-lt"/>
              </a:rPr>
              <a:t>Raytracing In One Weekend</a:t>
            </a:r>
            <a:endParaRPr lang="zh-CN" altLang="en-US" sz="2400" dirty="0">
              <a:solidFill>
                <a:schemeClr val="bg2"/>
              </a:solidFill>
              <a:latin typeface="DengXian" charset="0"/>
              <a:ea typeface="DengXian" charset="0"/>
              <a:cs typeface="DengXian" charset="0"/>
              <a:sym typeface="+mn-lt"/>
            </a:endParaRPr>
          </a:p>
        </p:txBody>
      </p:sp>
      <p:cxnSp>
        <p:nvCxnSpPr>
          <p:cNvPr id="23" name="直接连接符 6">
            <a:extLst>
              <a:ext uri="{FF2B5EF4-FFF2-40B4-BE49-F238E27FC236}">
                <a16:creationId xmlns:a16="http://schemas.microsoft.com/office/drawing/2014/main" id="{063841C9-2EE4-493F-9776-4C72D314B5C1}"/>
              </a:ext>
            </a:extLst>
          </p:cNvPr>
          <p:cNvCxnSpPr>
            <a:cxnSpLocks/>
          </p:cNvCxnSpPr>
          <p:nvPr/>
        </p:nvCxnSpPr>
        <p:spPr>
          <a:xfrm flipV="1">
            <a:off x="832855" y="6437289"/>
            <a:ext cx="3829001" cy="1111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4" name="组合 1">
            <a:extLst>
              <a:ext uri="{FF2B5EF4-FFF2-40B4-BE49-F238E27FC236}">
                <a16:creationId xmlns:a16="http://schemas.microsoft.com/office/drawing/2014/main" id="{162F5480-D0FD-4159-990E-C8BE2A267D4F}"/>
              </a:ext>
            </a:extLst>
          </p:cNvPr>
          <p:cNvGrpSpPr/>
          <p:nvPr/>
        </p:nvGrpSpPr>
        <p:grpSpPr>
          <a:xfrm>
            <a:off x="94485" y="6161516"/>
            <a:ext cx="629511" cy="609648"/>
            <a:chOff x="2316219" y="2407725"/>
            <a:chExt cx="2018544" cy="2015004"/>
          </a:xfrm>
        </p:grpSpPr>
        <p:sp>
          <p:nvSpPr>
            <p:cNvPr id="25" name="矩形: 圆角 5">
              <a:extLst>
                <a:ext uri="{FF2B5EF4-FFF2-40B4-BE49-F238E27FC236}">
                  <a16:creationId xmlns:a16="http://schemas.microsoft.com/office/drawing/2014/main" id="{8F0F5BD2-8151-4F4B-9BEF-C3372CD9EBBF}"/>
                </a:ext>
              </a:extLst>
            </p:cNvPr>
            <p:cNvSpPr/>
            <p:nvPr/>
          </p:nvSpPr>
          <p:spPr>
            <a:xfrm>
              <a:off x="2319758" y="2407725"/>
              <a:ext cx="948205" cy="948205"/>
            </a:xfrm>
            <a:prstGeom prst="roundRect">
              <a:avLst>
                <a:gd name="adj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: 圆角 12">
              <a:extLst>
                <a:ext uri="{FF2B5EF4-FFF2-40B4-BE49-F238E27FC236}">
                  <a16:creationId xmlns:a16="http://schemas.microsoft.com/office/drawing/2014/main" id="{0EFC5F4E-CD97-4C81-8B75-78D8E1A00A60}"/>
                </a:ext>
              </a:extLst>
            </p:cNvPr>
            <p:cNvSpPr/>
            <p:nvPr/>
          </p:nvSpPr>
          <p:spPr>
            <a:xfrm>
              <a:off x="3386558" y="2407725"/>
              <a:ext cx="948205" cy="948205"/>
            </a:xfrm>
            <a:prstGeom prst="roundRect">
              <a:avLst>
                <a:gd name="adj" fmla="val 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7" name="矩形: 圆角 14">
              <a:extLst>
                <a:ext uri="{FF2B5EF4-FFF2-40B4-BE49-F238E27FC236}">
                  <a16:creationId xmlns:a16="http://schemas.microsoft.com/office/drawing/2014/main" id="{6F0DE636-560C-4549-827A-DD5731F9A0AD}"/>
                </a:ext>
              </a:extLst>
            </p:cNvPr>
            <p:cNvSpPr/>
            <p:nvPr/>
          </p:nvSpPr>
          <p:spPr>
            <a:xfrm>
              <a:off x="3386556" y="3474524"/>
              <a:ext cx="948205" cy="948205"/>
            </a:xfrm>
            <a:prstGeom prst="roundRect">
              <a:avLst>
                <a:gd name="adj" fmla="val 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矩形: 圆角 15">
              <a:extLst>
                <a:ext uri="{FF2B5EF4-FFF2-40B4-BE49-F238E27FC236}">
                  <a16:creationId xmlns:a16="http://schemas.microsoft.com/office/drawing/2014/main" id="{2FD925D8-241D-4710-975D-7FF0F1BBDC50}"/>
                </a:ext>
              </a:extLst>
            </p:cNvPr>
            <p:cNvSpPr/>
            <p:nvPr/>
          </p:nvSpPr>
          <p:spPr>
            <a:xfrm>
              <a:off x="2316219" y="3474523"/>
              <a:ext cx="948205" cy="948205"/>
            </a:xfrm>
            <a:prstGeom prst="roundRect">
              <a:avLst>
                <a:gd name="adj" fmla="val 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1A1BA836-1B59-49BE-AE29-212E4F95C351}"/>
              </a:ext>
            </a:extLst>
          </p:cNvPr>
          <p:cNvSpPr txBox="1"/>
          <p:nvPr/>
        </p:nvSpPr>
        <p:spPr>
          <a:xfrm>
            <a:off x="149811" y="1221301"/>
            <a:ext cx="10991717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for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E06C75"/>
                </a:solidFill>
                <a:effectLst/>
                <a:latin typeface="Fira Code" panose="020B0809050000020004" pitchFamily="49" charset="0"/>
              </a:rPr>
              <a:t>j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E5C07B"/>
                </a:solidFill>
                <a:effectLst/>
                <a:latin typeface="Fira Code" panose="020B0809050000020004" pitchFamily="49" charset="0"/>
              </a:rPr>
              <a:t>:=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D19A66"/>
                </a:solidFill>
                <a:effectLst/>
                <a:latin typeface="Fira Code" panose="020B0809050000020004" pitchFamily="49" charset="0"/>
              </a:rPr>
              <a:t>0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; j </a:t>
            </a:r>
            <a:r>
              <a:rPr lang="en-US" altLang="zh-CN" sz="1400" b="0" dirty="0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&lt;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h; 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j</a:t>
            </a:r>
            <a:r>
              <a:rPr lang="en-US" altLang="zh-CN" sz="1400" b="0" dirty="0" err="1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++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{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    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utils.</a:t>
            </a:r>
            <a:r>
              <a:rPr lang="en-US" altLang="zh-CN" sz="1400" b="0" dirty="0" err="1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PrintProgress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(j, h)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    </a:t>
            </a:r>
            <a:r>
              <a:rPr lang="en-US" altLang="zh-CN" sz="1400" b="0" dirty="0" err="1">
                <a:solidFill>
                  <a:srgbClr val="E06C75"/>
                </a:solidFill>
                <a:effectLst/>
                <a:latin typeface="Fira Code" panose="020B0809050000020004" pitchFamily="49" charset="0"/>
              </a:rPr>
              <a:t>wg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E5C07B"/>
                </a:solidFill>
                <a:effectLst/>
                <a:latin typeface="Fira Code" panose="020B0809050000020004" pitchFamily="49" charset="0"/>
              </a:rPr>
              <a:t>:=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sync.WaitGroup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{}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    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for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 err="1">
                <a:solidFill>
                  <a:srgbClr val="E06C75"/>
                </a:solidFill>
                <a:effectLst/>
                <a:latin typeface="Fira Code" panose="020B0809050000020004" pitchFamily="49" charset="0"/>
              </a:rPr>
              <a:t>i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E5C07B"/>
                </a:solidFill>
                <a:effectLst/>
                <a:latin typeface="Fira Code" panose="020B0809050000020004" pitchFamily="49" charset="0"/>
              </a:rPr>
              <a:t>:=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D19A66"/>
                </a:solidFill>
                <a:effectLst/>
                <a:latin typeface="Fira Code" panose="020B0809050000020004" pitchFamily="49" charset="0"/>
              </a:rPr>
              <a:t>0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; 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i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&lt;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w; 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i</a:t>
            </a:r>
            <a:r>
              <a:rPr lang="en-US" altLang="zh-CN" sz="1400" b="0" dirty="0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++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{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        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wg.</a:t>
            </a:r>
            <a:r>
              <a:rPr lang="en-US" altLang="zh-CN" sz="1400" b="0" dirty="0" err="1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Add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altLang="zh-CN" sz="1400" b="0" dirty="0">
                <a:solidFill>
                  <a:srgbClr val="D19A66"/>
                </a:solidFill>
                <a:effectLst/>
                <a:latin typeface="Fira Code" panose="020B0809050000020004" pitchFamily="49" charset="0"/>
              </a:rPr>
              <a:t>1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)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        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go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 err="1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func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i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, j 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int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) {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            </a:t>
            </a:r>
            <a:r>
              <a:rPr lang="en-US" altLang="zh-CN" sz="1400" b="0" dirty="0">
                <a:solidFill>
                  <a:srgbClr val="E06C75"/>
                </a:solidFill>
                <a:effectLst/>
                <a:latin typeface="Fira Code" panose="020B0809050000020004" pitchFamily="49" charset="0"/>
              </a:rPr>
              <a:t>color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E5C07B"/>
                </a:solidFill>
                <a:effectLst/>
                <a:latin typeface="Fira Code" panose="020B0809050000020004" pitchFamily="49" charset="0"/>
              </a:rPr>
              <a:t>:=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utils.</a:t>
            </a:r>
            <a:r>
              <a:rPr lang="en-US" altLang="zh-CN" sz="1400" b="0" dirty="0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NewVector3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altLang="zh-CN" sz="1400" b="0" dirty="0">
                <a:solidFill>
                  <a:srgbClr val="D19A66"/>
                </a:solidFill>
                <a:effectLst/>
                <a:latin typeface="Fira Code" panose="020B0809050000020004" pitchFamily="49" charset="0"/>
              </a:rPr>
              <a:t>0.0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, </a:t>
            </a:r>
            <a:r>
              <a:rPr lang="en-US" altLang="zh-CN" sz="1400" b="0" dirty="0">
                <a:solidFill>
                  <a:srgbClr val="D19A66"/>
                </a:solidFill>
                <a:effectLst/>
                <a:latin typeface="Fira Code" panose="020B0809050000020004" pitchFamily="49" charset="0"/>
              </a:rPr>
              <a:t>0.0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, </a:t>
            </a:r>
            <a:r>
              <a:rPr lang="en-US" altLang="zh-CN" sz="1400" b="0" dirty="0">
                <a:solidFill>
                  <a:srgbClr val="D19A66"/>
                </a:solidFill>
                <a:effectLst/>
                <a:latin typeface="Fira Code" panose="020B0809050000020004" pitchFamily="49" charset="0"/>
              </a:rPr>
              <a:t>0.0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)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            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for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E06C75"/>
                </a:solidFill>
                <a:effectLst/>
                <a:latin typeface="Fira Code" panose="020B0809050000020004" pitchFamily="49" charset="0"/>
              </a:rPr>
              <a:t>k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E5C07B"/>
                </a:solidFill>
                <a:effectLst/>
                <a:latin typeface="Fira Code" panose="020B0809050000020004" pitchFamily="49" charset="0"/>
              </a:rPr>
              <a:t>:=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D19A66"/>
                </a:solidFill>
                <a:effectLst/>
                <a:latin typeface="Fira Code" panose="020B0809050000020004" pitchFamily="49" charset="0"/>
              </a:rPr>
              <a:t>0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; k </a:t>
            </a:r>
            <a:r>
              <a:rPr lang="en-US" altLang="zh-CN" sz="1400" b="0" dirty="0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&lt;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samplesPerPixel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; k</a:t>
            </a:r>
            <a:r>
              <a:rPr lang="en-US" altLang="zh-CN" sz="1400" b="0" dirty="0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++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{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                </a:t>
            </a:r>
            <a:r>
              <a:rPr lang="en-US" altLang="zh-CN" sz="1400" b="0" dirty="0">
                <a:solidFill>
                  <a:srgbClr val="E06C75"/>
                </a:solidFill>
                <a:effectLst/>
                <a:latin typeface="Fira Code" panose="020B0809050000020004" pitchFamily="49" charset="0"/>
              </a:rPr>
              <a:t>u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E5C07B"/>
                </a:solidFill>
                <a:effectLst/>
                <a:latin typeface="Fira Code" panose="020B0809050000020004" pitchFamily="49" charset="0"/>
              </a:rPr>
              <a:t>:=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(</a:t>
            </a:r>
            <a:r>
              <a:rPr lang="en-US" altLang="zh-CN" sz="1400" b="0" dirty="0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float32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i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) 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+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utils.</a:t>
            </a:r>
            <a:r>
              <a:rPr lang="en-US" altLang="zh-CN" sz="1400" b="0" dirty="0" err="1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Randf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()) 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/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float32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(w)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                </a:t>
            </a:r>
            <a:r>
              <a:rPr lang="en-US" altLang="zh-CN" sz="1400" b="0" dirty="0">
                <a:solidFill>
                  <a:srgbClr val="E06C75"/>
                </a:solidFill>
                <a:effectLst/>
                <a:latin typeface="Fira Code" panose="020B0809050000020004" pitchFamily="49" charset="0"/>
              </a:rPr>
              <a:t>v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E5C07B"/>
                </a:solidFill>
                <a:effectLst/>
                <a:latin typeface="Fira Code" panose="020B0809050000020004" pitchFamily="49" charset="0"/>
              </a:rPr>
              <a:t>:=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(</a:t>
            </a:r>
            <a:r>
              <a:rPr lang="en-US" altLang="zh-CN" sz="1400" b="0" dirty="0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float32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(j) 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+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utils.</a:t>
            </a:r>
            <a:r>
              <a:rPr lang="en-US" altLang="zh-CN" sz="1400" b="0" dirty="0" err="1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Randf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()) 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/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float32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(h)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                </a:t>
            </a:r>
            <a:r>
              <a:rPr lang="en-US" altLang="zh-CN" sz="1400" b="0" dirty="0">
                <a:solidFill>
                  <a:srgbClr val="E06C75"/>
                </a:solidFill>
                <a:effectLst/>
                <a:latin typeface="Fira Code" panose="020B0809050000020004" pitchFamily="49" charset="0"/>
              </a:rPr>
              <a:t>r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E5C07B"/>
                </a:solidFill>
                <a:effectLst/>
                <a:latin typeface="Fira Code" panose="020B0809050000020004" pitchFamily="49" charset="0"/>
              </a:rPr>
              <a:t>:=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cam.</a:t>
            </a:r>
            <a:r>
              <a:rPr lang="en-US" altLang="zh-CN" sz="1400" b="0" dirty="0" err="1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GetRay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(u, v)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                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color.</a:t>
            </a:r>
            <a:r>
              <a:rPr lang="en-US" altLang="zh-CN" sz="1400" b="0" dirty="0" err="1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Add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altLang="zh-CN" sz="1400" b="0" dirty="0" err="1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RayColor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(r, world, 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maxDepth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))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            }</a:t>
            </a:r>
          </a:p>
          <a:p>
            <a:b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</a:b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            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color.</a:t>
            </a:r>
            <a:r>
              <a:rPr lang="en-US" altLang="zh-CN" sz="1400" b="0" dirty="0" err="1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MulF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altLang="zh-CN" sz="1400" b="0" dirty="0">
                <a:solidFill>
                  <a:srgbClr val="D19A66"/>
                </a:solidFill>
                <a:effectLst/>
                <a:latin typeface="Fira Code" panose="020B0809050000020004" pitchFamily="49" charset="0"/>
              </a:rPr>
              <a:t>1.0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/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samplesPerPixel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)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            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color.</a:t>
            </a:r>
            <a:r>
              <a:rPr lang="en-US" altLang="zh-CN" sz="1400" b="0" dirty="0" err="1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Sqrt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()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            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img.</a:t>
            </a:r>
            <a:r>
              <a:rPr lang="en-US" altLang="zh-CN" sz="1400" b="0" dirty="0" err="1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SetRGB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i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, h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-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j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-</a:t>
            </a:r>
            <a:r>
              <a:rPr lang="en-US" altLang="zh-CN" sz="1400" b="0" dirty="0">
                <a:solidFill>
                  <a:srgbClr val="D19A66"/>
                </a:solidFill>
                <a:effectLst/>
                <a:latin typeface="Fira Code" panose="020B0809050000020004" pitchFamily="49" charset="0"/>
              </a:rPr>
              <a:t>1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, color)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            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wg.</a:t>
            </a:r>
            <a:r>
              <a:rPr lang="en-US" altLang="zh-CN" sz="1400" b="0" dirty="0" err="1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Done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()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        }(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i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, j)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    }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    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wg.</a:t>
            </a:r>
            <a:r>
              <a:rPr lang="en-US" altLang="zh-CN" sz="1400" b="0" dirty="0" err="1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Wait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()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}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17D7C12-FF3E-4FEF-86AC-F0452CAF46C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082643" y="4665863"/>
            <a:ext cx="3565072" cy="1782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28673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5789618-6D11-4BC5-A1D1-CF88472C3F19}"/>
              </a:ext>
            </a:extLst>
          </p:cNvPr>
          <p:cNvSpPr txBox="1">
            <a:spLocks/>
          </p:cNvSpPr>
          <p:nvPr/>
        </p:nvSpPr>
        <p:spPr>
          <a:xfrm>
            <a:off x="390195" y="287799"/>
            <a:ext cx="8732033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dirty="0" err="1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</a:rPr>
              <a:t>Positionable</a:t>
            </a:r>
            <a:r>
              <a:rPr lang="en-US" altLang="zh-CN" sz="40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</a:rPr>
              <a:t> Camera</a:t>
            </a:r>
          </a:p>
        </p:txBody>
      </p:sp>
      <p:sp>
        <p:nvSpPr>
          <p:cNvPr id="21" name="标题 1">
            <a:extLst>
              <a:ext uri="{FF2B5EF4-FFF2-40B4-BE49-F238E27FC236}">
                <a16:creationId xmlns:a16="http://schemas.microsoft.com/office/drawing/2014/main" id="{F5EB3A12-BDEA-4123-8D7F-7518F0210B75}"/>
              </a:ext>
            </a:extLst>
          </p:cNvPr>
          <p:cNvSpPr txBox="1"/>
          <p:nvPr/>
        </p:nvSpPr>
        <p:spPr>
          <a:xfrm>
            <a:off x="832855" y="6147406"/>
            <a:ext cx="3323965" cy="3227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6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  <a:sym typeface="+mn-lt"/>
              </a:rPr>
              <a:t>2020</a:t>
            </a:r>
            <a:r>
              <a:rPr lang="zh-CN" altLang="en-US" sz="16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  <a:sym typeface="+mn-lt"/>
              </a:rPr>
              <a:t> </a:t>
            </a:r>
            <a:r>
              <a:rPr lang="en-US" altLang="zh-CN" sz="16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  <a:sym typeface="+mn-lt"/>
              </a:rPr>
              <a:t>TJMSC</a:t>
            </a:r>
            <a:r>
              <a:rPr lang="zh-CN" altLang="en-US" sz="16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  <a:sym typeface="+mn-lt"/>
              </a:rPr>
              <a:t> </a:t>
            </a:r>
            <a:r>
              <a:rPr lang="en-US" altLang="zh-CN" sz="16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  <a:sym typeface="+mn-lt"/>
              </a:rPr>
              <a:t>Tech.</a:t>
            </a:r>
            <a:r>
              <a:rPr lang="zh-CN" altLang="en-US" sz="16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  <a:sym typeface="+mn-lt"/>
              </a:rPr>
              <a:t> </a:t>
            </a:r>
            <a:r>
              <a:rPr lang="en-US" altLang="zh-CN" sz="16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  <a:sym typeface="+mn-lt"/>
              </a:rPr>
              <a:t>Courses</a:t>
            </a:r>
            <a:endParaRPr lang="zh-CN" altLang="en-US" sz="1600" dirty="0">
              <a:solidFill>
                <a:schemeClr val="bg2"/>
              </a:solidFill>
              <a:latin typeface="DengXian" charset="0"/>
              <a:ea typeface="DengXian" charset="0"/>
              <a:cs typeface="DengXian" charset="0"/>
              <a:sym typeface="+mn-lt"/>
            </a:endParaRPr>
          </a:p>
        </p:txBody>
      </p:sp>
      <p:sp>
        <p:nvSpPr>
          <p:cNvPr id="22" name="标题 1">
            <a:extLst>
              <a:ext uri="{FF2B5EF4-FFF2-40B4-BE49-F238E27FC236}">
                <a16:creationId xmlns:a16="http://schemas.microsoft.com/office/drawing/2014/main" id="{BF8CD409-D2F6-4209-9982-B8AA55F4B931}"/>
              </a:ext>
            </a:extLst>
          </p:cNvPr>
          <p:cNvSpPr txBox="1"/>
          <p:nvPr/>
        </p:nvSpPr>
        <p:spPr>
          <a:xfrm>
            <a:off x="832855" y="6466785"/>
            <a:ext cx="4019097" cy="3357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  <a:sym typeface="+mn-lt"/>
              </a:rPr>
              <a:t>Raytracing In One Weekend</a:t>
            </a:r>
            <a:endParaRPr lang="zh-CN" altLang="en-US" sz="2400" dirty="0">
              <a:solidFill>
                <a:schemeClr val="bg2"/>
              </a:solidFill>
              <a:latin typeface="DengXian" charset="0"/>
              <a:ea typeface="DengXian" charset="0"/>
              <a:cs typeface="DengXian" charset="0"/>
              <a:sym typeface="+mn-lt"/>
            </a:endParaRPr>
          </a:p>
        </p:txBody>
      </p:sp>
      <p:cxnSp>
        <p:nvCxnSpPr>
          <p:cNvPr id="23" name="直接连接符 6">
            <a:extLst>
              <a:ext uri="{FF2B5EF4-FFF2-40B4-BE49-F238E27FC236}">
                <a16:creationId xmlns:a16="http://schemas.microsoft.com/office/drawing/2014/main" id="{063841C9-2EE4-493F-9776-4C72D314B5C1}"/>
              </a:ext>
            </a:extLst>
          </p:cNvPr>
          <p:cNvCxnSpPr>
            <a:cxnSpLocks/>
          </p:cNvCxnSpPr>
          <p:nvPr/>
        </p:nvCxnSpPr>
        <p:spPr>
          <a:xfrm flipV="1">
            <a:off x="832855" y="6437289"/>
            <a:ext cx="3829001" cy="1111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4" name="组合 1">
            <a:extLst>
              <a:ext uri="{FF2B5EF4-FFF2-40B4-BE49-F238E27FC236}">
                <a16:creationId xmlns:a16="http://schemas.microsoft.com/office/drawing/2014/main" id="{162F5480-D0FD-4159-990E-C8BE2A267D4F}"/>
              </a:ext>
            </a:extLst>
          </p:cNvPr>
          <p:cNvGrpSpPr/>
          <p:nvPr/>
        </p:nvGrpSpPr>
        <p:grpSpPr>
          <a:xfrm>
            <a:off x="94485" y="6161516"/>
            <a:ext cx="629511" cy="609648"/>
            <a:chOff x="2316219" y="2407725"/>
            <a:chExt cx="2018544" cy="2015004"/>
          </a:xfrm>
        </p:grpSpPr>
        <p:sp>
          <p:nvSpPr>
            <p:cNvPr id="25" name="矩形: 圆角 5">
              <a:extLst>
                <a:ext uri="{FF2B5EF4-FFF2-40B4-BE49-F238E27FC236}">
                  <a16:creationId xmlns:a16="http://schemas.microsoft.com/office/drawing/2014/main" id="{8F0F5BD2-8151-4F4B-9BEF-C3372CD9EBBF}"/>
                </a:ext>
              </a:extLst>
            </p:cNvPr>
            <p:cNvSpPr/>
            <p:nvPr/>
          </p:nvSpPr>
          <p:spPr>
            <a:xfrm>
              <a:off x="2319758" y="2407725"/>
              <a:ext cx="948205" cy="948205"/>
            </a:xfrm>
            <a:prstGeom prst="roundRect">
              <a:avLst>
                <a:gd name="adj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: 圆角 12">
              <a:extLst>
                <a:ext uri="{FF2B5EF4-FFF2-40B4-BE49-F238E27FC236}">
                  <a16:creationId xmlns:a16="http://schemas.microsoft.com/office/drawing/2014/main" id="{0EFC5F4E-CD97-4C81-8B75-78D8E1A00A60}"/>
                </a:ext>
              </a:extLst>
            </p:cNvPr>
            <p:cNvSpPr/>
            <p:nvPr/>
          </p:nvSpPr>
          <p:spPr>
            <a:xfrm>
              <a:off x="3386558" y="2407725"/>
              <a:ext cx="948205" cy="948205"/>
            </a:xfrm>
            <a:prstGeom prst="roundRect">
              <a:avLst>
                <a:gd name="adj" fmla="val 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7" name="矩形: 圆角 14">
              <a:extLst>
                <a:ext uri="{FF2B5EF4-FFF2-40B4-BE49-F238E27FC236}">
                  <a16:creationId xmlns:a16="http://schemas.microsoft.com/office/drawing/2014/main" id="{6F0DE636-560C-4549-827A-DD5731F9A0AD}"/>
                </a:ext>
              </a:extLst>
            </p:cNvPr>
            <p:cNvSpPr/>
            <p:nvPr/>
          </p:nvSpPr>
          <p:spPr>
            <a:xfrm>
              <a:off x="3386556" y="3474524"/>
              <a:ext cx="948205" cy="948205"/>
            </a:xfrm>
            <a:prstGeom prst="roundRect">
              <a:avLst>
                <a:gd name="adj" fmla="val 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矩形: 圆角 15">
              <a:extLst>
                <a:ext uri="{FF2B5EF4-FFF2-40B4-BE49-F238E27FC236}">
                  <a16:creationId xmlns:a16="http://schemas.microsoft.com/office/drawing/2014/main" id="{2FD925D8-241D-4710-975D-7FF0F1BBDC50}"/>
                </a:ext>
              </a:extLst>
            </p:cNvPr>
            <p:cNvSpPr/>
            <p:nvPr/>
          </p:nvSpPr>
          <p:spPr>
            <a:xfrm>
              <a:off x="2316219" y="3474523"/>
              <a:ext cx="948205" cy="948205"/>
            </a:xfrm>
            <a:prstGeom prst="roundRect">
              <a:avLst>
                <a:gd name="adj" fmla="val 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F3B2ACF6-5301-489D-98D6-EEE45E1598EC}"/>
              </a:ext>
            </a:extLst>
          </p:cNvPr>
          <p:cNvSpPr txBox="1"/>
          <p:nvPr/>
        </p:nvSpPr>
        <p:spPr>
          <a:xfrm>
            <a:off x="242340" y="1353760"/>
            <a:ext cx="7579046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type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E5C07B"/>
                </a:solidFill>
                <a:effectLst/>
                <a:latin typeface="Fira Code" panose="020B0809050000020004" pitchFamily="49" charset="0"/>
              </a:rPr>
              <a:t>Camera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struct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{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Origin          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*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Vector3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LowerLeftCorner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*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Vector3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Horizontal      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*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Vector3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Vertical        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*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Vector3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}</a:t>
            </a:r>
            <a:endParaRPr lang="en-US" altLang="zh-CN" sz="1400" b="0" dirty="0">
              <a:solidFill>
                <a:srgbClr val="C678DD"/>
              </a:solidFill>
              <a:effectLst/>
              <a:latin typeface="Fira Code" panose="020B0809050000020004" pitchFamily="49" charset="0"/>
            </a:endParaRPr>
          </a:p>
        </p:txBody>
      </p:sp>
      <p:pic>
        <p:nvPicPr>
          <p:cNvPr id="29" name="Picture 4">
            <a:extLst>
              <a:ext uri="{FF2B5EF4-FFF2-40B4-BE49-F238E27FC236}">
                <a16:creationId xmlns:a16="http://schemas.microsoft.com/office/drawing/2014/main" id="{A2196E5A-B038-4940-9AE4-FCF4A2525D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9391" y="4964895"/>
            <a:ext cx="1816461" cy="1837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6">
            <a:extLst>
              <a:ext uri="{FF2B5EF4-FFF2-40B4-BE49-F238E27FC236}">
                <a16:creationId xmlns:a16="http://schemas.microsoft.com/office/drawing/2014/main" id="{F1FCDEA0-ACDF-48F2-A43F-22ECEF495F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2621" y="3167743"/>
            <a:ext cx="3483231" cy="1741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12">
            <a:extLst>
              <a:ext uri="{FF2B5EF4-FFF2-40B4-BE49-F238E27FC236}">
                <a16:creationId xmlns:a16="http://schemas.microsoft.com/office/drawing/2014/main" id="{FE5871B4-27BC-4445-BD82-ECFF3EB8CD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5952" y="1186118"/>
            <a:ext cx="6819900" cy="1926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41977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5789618-6D11-4BC5-A1D1-CF88472C3F19}"/>
              </a:ext>
            </a:extLst>
          </p:cNvPr>
          <p:cNvSpPr txBox="1">
            <a:spLocks/>
          </p:cNvSpPr>
          <p:nvPr/>
        </p:nvSpPr>
        <p:spPr>
          <a:xfrm>
            <a:off x="390195" y="287799"/>
            <a:ext cx="8732033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dirty="0" err="1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</a:rPr>
              <a:t>Positionable</a:t>
            </a:r>
            <a:r>
              <a:rPr lang="en-US" altLang="zh-CN" sz="40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</a:rPr>
              <a:t> Camera</a:t>
            </a:r>
          </a:p>
        </p:txBody>
      </p:sp>
      <p:sp>
        <p:nvSpPr>
          <p:cNvPr id="21" name="标题 1">
            <a:extLst>
              <a:ext uri="{FF2B5EF4-FFF2-40B4-BE49-F238E27FC236}">
                <a16:creationId xmlns:a16="http://schemas.microsoft.com/office/drawing/2014/main" id="{F5EB3A12-BDEA-4123-8D7F-7518F0210B75}"/>
              </a:ext>
            </a:extLst>
          </p:cNvPr>
          <p:cNvSpPr txBox="1"/>
          <p:nvPr/>
        </p:nvSpPr>
        <p:spPr>
          <a:xfrm>
            <a:off x="832855" y="6147406"/>
            <a:ext cx="3323965" cy="3227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6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  <a:sym typeface="+mn-lt"/>
              </a:rPr>
              <a:t>2020</a:t>
            </a:r>
            <a:r>
              <a:rPr lang="zh-CN" altLang="en-US" sz="16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  <a:sym typeface="+mn-lt"/>
              </a:rPr>
              <a:t> </a:t>
            </a:r>
            <a:r>
              <a:rPr lang="en-US" altLang="zh-CN" sz="16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  <a:sym typeface="+mn-lt"/>
              </a:rPr>
              <a:t>TJMSC</a:t>
            </a:r>
            <a:r>
              <a:rPr lang="zh-CN" altLang="en-US" sz="16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  <a:sym typeface="+mn-lt"/>
              </a:rPr>
              <a:t> </a:t>
            </a:r>
            <a:r>
              <a:rPr lang="en-US" altLang="zh-CN" sz="16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  <a:sym typeface="+mn-lt"/>
              </a:rPr>
              <a:t>Tech.</a:t>
            </a:r>
            <a:r>
              <a:rPr lang="zh-CN" altLang="en-US" sz="16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  <a:sym typeface="+mn-lt"/>
              </a:rPr>
              <a:t> </a:t>
            </a:r>
            <a:r>
              <a:rPr lang="en-US" altLang="zh-CN" sz="16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  <a:sym typeface="+mn-lt"/>
              </a:rPr>
              <a:t>Courses</a:t>
            </a:r>
            <a:endParaRPr lang="zh-CN" altLang="en-US" sz="1600" dirty="0">
              <a:solidFill>
                <a:schemeClr val="bg2"/>
              </a:solidFill>
              <a:latin typeface="DengXian" charset="0"/>
              <a:ea typeface="DengXian" charset="0"/>
              <a:cs typeface="DengXian" charset="0"/>
              <a:sym typeface="+mn-lt"/>
            </a:endParaRPr>
          </a:p>
        </p:txBody>
      </p:sp>
      <p:sp>
        <p:nvSpPr>
          <p:cNvPr id="22" name="标题 1">
            <a:extLst>
              <a:ext uri="{FF2B5EF4-FFF2-40B4-BE49-F238E27FC236}">
                <a16:creationId xmlns:a16="http://schemas.microsoft.com/office/drawing/2014/main" id="{BF8CD409-D2F6-4209-9982-B8AA55F4B931}"/>
              </a:ext>
            </a:extLst>
          </p:cNvPr>
          <p:cNvSpPr txBox="1"/>
          <p:nvPr/>
        </p:nvSpPr>
        <p:spPr>
          <a:xfrm>
            <a:off x="832855" y="6466785"/>
            <a:ext cx="4019097" cy="3357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  <a:sym typeface="+mn-lt"/>
              </a:rPr>
              <a:t>Raytracing In One Weekend</a:t>
            </a:r>
            <a:endParaRPr lang="zh-CN" altLang="en-US" sz="2400" dirty="0">
              <a:solidFill>
                <a:schemeClr val="bg2"/>
              </a:solidFill>
              <a:latin typeface="DengXian" charset="0"/>
              <a:ea typeface="DengXian" charset="0"/>
              <a:cs typeface="DengXian" charset="0"/>
              <a:sym typeface="+mn-lt"/>
            </a:endParaRPr>
          </a:p>
        </p:txBody>
      </p:sp>
      <p:cxnSp>
        <p:nvCxnSpPr>
          <p:cNvPr id="23" name="直接连接符 6">
            <a:extLst>
              <a:ext uri="{FF2B5EF4-FFF2-40B4-BE49-F238E27FC236}">
                <a16:creationId xmlns:a16="http://schemas.microsoft.com/office/drawing/2014/main" id="{063841C9-2EE4-493F-9776-4C72D314B5C1}"/>
              </a:ext>
            </a:extLst>
          </p:cNvPr>
          <p:cNvCxnSpPr>
            <a:cxnSpLocks/>
          </p:cNvCxnSpPr>
          <p:nvPr/>
        </p:nvCxnSpPr>
        <p:spPr>
          <a:xfrm flipV="1">
            <a:off x="832855" y="6437289"/>
            <a:ext cx="3829001" cy="1111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4" name="组合 1">
            <a:extLst>
              <a:ext uri="{FF2B5EF4-FFF2-40B4-BE49-F238E27FC236}">
                <a16:creationId xmlns:a16="http://schemas.microsoft.com/office/drawing/2014/main" id="{162F5480-D0FD-4159-990E-C8BE2A267D4F}"/>
              </a:ext>
            </a:extLst>
          </p:cNvPr>
          <p:cNvGrpSpPr/>
          <p:nvPr/>
        </p:nvGrpSpPr>
        <p:grpSpPr>
          <a:xfrm>
            <a:off x="94485" y="6161516"/>
            <a:ext cx="629511" cy="609648"/>
            <a:chOff x="2316219" y="2407725"/>
            <a:chExt cx="2018544" cy="2015004"/>
          </a:xfrm>
        </p:grpSpPr>
        <p:sp>
          <p:nvSpPr>
            <p:cNvPr id="25" name="矩形: 圆角 5">
              <a:extLst>
                <a:ext uri="{FF2B5EF4-FFF2-40B4-BE49-F238E27FC236}">
                  <a16:creationId xmlns:a16="http://schemas.microsoft.com/office/drawing/2014/main" id="{8F0F5BD2-8151-4F4B-9BEF-C3372CD9EBBF}"/>
                </a:ext>
              </a:extLst>
            </p:cNvPr>
            <p:cNvSpPr/>
            <p:nvPr/>
          </p:nvSpPr>
          <p:spPr>
            <a:xfrm>
              <a:off x="2319758" y="2407725"/>
              <a:ext cx="948205" cy="948205"/>
            </a:xfrm>
            <a:prstGeom prst="roundRect">
              <a:avLst>
                <a:gd name="adj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: 圆角 12">
              <a:extLst>
                <a:ext uri="{FF2B5EF4-FFF2-40B4-BE49-F238E27FC236}">
                  <a16:creationId xmlns:a16="http://schemas.microsoft.com/office/drawing/2014/main" id="{0EFC5F4E-CD97-4C81-8B75-78D8E1A00A60}"/>
                </a:ext>
              </a:extLst>
            </p:cNvPr>
            <p:cNvSpPr/>
            <p:nvPr/>
          </p:nvSpPr>
          <p:spPr>
            <a:xfrm>
              <a:off x="3386558" y="2407725"/>
              <a:ext cx="948205" cy="948205"/>
            </a:xfrm>
            <a:prstGeom prst="roundRect">
              <a:avLst>
                <a:gd name="adj" fmla="val 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7" name="矩形: 圆角 14">
              <a:extLst>
                <a:ext uri="{FF2B5EF4-FFF2-40B4-BE49-F238E27FC236}">
                  <a16:creationId xmlns:a16="http://schemas.microsoft.com/office/drawing/2014/main" id="{6F0DE636-560C-4549-827A-DD5731F9A0AD}"/>
                </a:ext>
              </a:extLst>
            </p:cNvPr>
            <p:cNvSpPr/>
            <p:nvPr/>
          </p:nvSpPr>
          <p:spPr>
            <a:xfrm>
              <a:off x="3386556" y="3474524"/>
              <a:ext cx="948205" cy="948205"/>
            </a:xfrm>
            <a:prstGeom prst="roundRect">
              <a:avLst>
                <a:gd name="adj" fmla="val 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矩形: 圆角 15">
              <a:extLst>
                <a:ext uri="{FF2B5EF4-FFF2-40B4-BE49-F238E27FC236}">
                  <a16:creationId xmlns:a16="http://schemas.microsoft.com/office/drawing/2014/main" id="{2FD925D8-241D-4710-975D-7FF0F1BBDC50}"/>
                </a:ext>
              </a:extLst>
            </p:cNvPr>
            <p:cNvSpPr/>
            <p:nvPr/>
          </p:nvSpPr>
          <p:spPr>
            <a:xfrm>
              <a:off x="2316219" y="3474523"/>
              <a:ext cx="948205" cy="948205"/>
            </a:xfrm>
            <a:prstGeom prst="roundRect">
              <a:avLst>
                <a:gd name="adj" fmla="val 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E655C8FD-56E9-4652-94CD-21662999B538}"/>
              </a:ext>
            </a:extLst>
          </p:cNvPr>
          <p:cNvSpPr txBox="1"/>
          <p:nvPr/>
        </p:nvSpPr>
        <p:spPr>
          <a:xfrm>
            <a:off x="242340" y="1353760"/>
            <a:ext cx="8150546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type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E5C07B"/>
                </a:solidFill>
                <a:effectLst/>
                <a:latin typeface="Fira Code" panose="020B0809050000020004" pitchFamily="49" charset="0"/>
              </a:rPr>
              <a:t>Camera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struct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{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Origin          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*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Vector3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LowerLeftCorner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*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Vector3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Horizontal      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*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Vector3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Vertical        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*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Vector3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u, v, w         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*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Vector3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}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485B796-F712-4B55-9905-79C069AF9DBC}"/>
              </a:ext>
            </a:extLst>
          </p:cNvPr>
          <p:cNvSpPr txBox="1"/>
          <p:nvPr/>
        </p:nvSpPr>
        <p:spPr>
          <a:xfrm>
            <a:off x="5377542" y="1364742"/>
            <a:ext cx="6814457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0" dirty="0" err="1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func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 err="1">
                <a:solidFill>
                  <a:srgbClr val="61AFEF"/>
                </a:solidFill>
                <a:effectLst/>
                <a:latin typeface="Fira Code" panose="020B0809050000020004" pitchFamily="49" charset="0"/>
              </a:rPr>
              <a:t>NewCameraWithOptions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(center, 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lookAt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, 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vUp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*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Vector3, 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vFov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, 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aspectRatio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float32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) 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*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Camera {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altLang="zh-CN" sz="1400" b="0" dirty="0">
                <a:solidFill>
                  <a:srgbClr val="E06C75"/>
                </a:solidFill>
                <a:effectLst/>
                <a:latin typeface="Fira Code" panose="020B0809050000020004" pitchFamily="49" charset="0"/>
              </a:rPr>
              <a:t>theta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E5C07B"/>
                </a:solidFill>
                <a:effectLst/>
                <a:latin typeface="Fira Code" panose="020B0809050000020004" pitchFamily="49" charset="0"/>
              </a:rPr>
              <a:t>:=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 err="1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ToRadians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vFov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)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altLang="zh-CN" sz="1400" b="0" dirty="0">
                <a:solidFill>
                  <a:srgbClr val="E06C75"/>
                </a:solidFill>
                <a:effectLst/>
                <a:latin typeface="Fira Code" panose="020B0809050000020004" pitchFamily="49" charset="0"/>
              </a:rPr>
              <a:t>h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E5C07B"/>
                </a:solidFill>
                <a:effectLst/>
                <a:latin typeface="Fira Code" panose="020B0809050000020004" pitchFamily="49" charset="0"/>
              </a:rPr>
              <a:t>:=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math32.</a:t>
            </a:r>
            <a:r>
              <a:rPr lang="en-US" altLang="zh-CN" sz="1400" b="0" dirty="0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TanGo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(theta 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/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D19A66"/>
                </a:solidFill>
                <a:effectLst/>
                <a:latin typeface="Fira Code" panose="020B0809050000020004" pitchFamily="49" charset="0"/>
              </a:rPr>
              <a:t>2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)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altLang="zh-CN" sz="1400" b="0" dirty="0" err="1">
                <a:solidFill>
                  <a:srgbClr val="E06C75"/>
                </a:solidFill>
                <a:effectLst/>
                <a:latin typeface="Fira Code" panose="020B0809050000020004" pitchFamily="49" charset="0"/>
              </a:rPr>
              <a:t>viewportHeight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E5C07B"/>
                </a:solidFill>
                <a:effectLst/>
                <a:latin typeface="Fira Code" panose="020B0809050000020004" pitchFamily="49" charset="0"/>
              </a:rPr>
              <a:t>:=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D19A66"/>
                </a:solidFill>
                <a:effectLst/>
                <a:latin typeface="Fira Code" panose="020B0809050000020004" pitchFamily="49" charset="0"/>
              </a:rPr>
              <a:t>2.0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*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h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altLang="zh-CN" sz="1400" b="0" dirty="0" err="1">
                <a:solidFill>
                  <a:srgbClr val="E06C75"/>
                </a:solidFill>
                <a:effectLst/>
                <a:latin typeface="Fira Code" panose="020B0809050000020004" pitchFamily="49" charset="0"/>
              </a:rPr>
              <a:t>viewportWidth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E5C07B"/>
                </a:solidFill>
                <a:effectLst/>
                <a:latin typeface="Fira Code" panose="020B0809050000020004" pitchFamily="49" charset="0"/>
              </a:rPr>
              <a:t>:=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aspectRatio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*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viewportHeight</a:t>
            </a:r>
            <a:endParaRPr lang="en-US" altLang="zh-CN" sz="1400" b="0" dirty="0">
              <a:solidFill>
                <a:srgbClr val="ABB2BF"/>
              </a:solidFill>
              <a:effectLst/>
              <a:latin typeface="Fira Code" panose="020B0809050000020004" pitchFamily="49" charset="0"/>
            </a:endParaRPr>
          </a:p>
          <a:p>
            <a:b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</a:b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altLang="zh-CN" sz="1400" b="0" dirty="0">
                <a:solidFill>
                  <a:srgbClr val="E06C75"/>
                </a:solidFill>
                <a:effectLst/>
                <a:latin typeface="Fira Code" panose="020B0809050000020004" pitchFamily="49" charset="0"/>
              </a:rPr>
              <a:t>w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E5C07B"/>
                </a:solidFill>
                <a:effectLst/>
                <a:latin typeface="Fira Code" panose="020B0809050000020004" pitchFamily="49" charset="0"/>
              </a:rPr>
              <a:t>:=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center.</a:t>
            </a:r>
            <a:r>
              <a:rPr lang="en-US" altLang="zh-CN" sz="1400" b="0" dirty="0" err="1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SubVec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lookAt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).</a:t>
            </a:r>
            <a:r>
              <a:rPr lang="en-US" altLang="zh-CN" sz="1400" b="0" dirty="0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Unit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()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altLang="zh-CN" sz="1400" b="0" dirty="0">
                <a:solidFill>
                  <a:srgbClr val="E06C75"/>
                </a:solidFill>
                <a:effectLst/>
                <a:latin typeface="Fira Code" panose="020B0809050000020004" pitchFamily="49" charset="0"/>
              </a:rPr>
              <a:t>u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E5C07B"/>
                </a:solidFill>
                <a:effectLst/>
                <a:latin typeface="Fira Code" panose="020B0809050000020004" pitchFamily="49" charset="0"/>
              </a:rPr>
              <a:t>:=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vUp.</a:t>
            </a:r>
            <a:r>
              <a:rPr lang="en-US" altLang="zh-CN" sz="1400" b="0" dirty="0" err="1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Cross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(w).</a:t>
            </a:r>
            <a:r>
              <a:rPr lang="en-US" altLang="zh-CN" sz="1400" b="0" dirty="0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Unit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()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altLang="zh-CN" sz="1400" b="0" dirty="0">
                <a:solidFill>
                  <a:srgbClr val="E06C75"/>
                </a:solidFill>
                <a:effectLst/>
                <a:latin typeface="Fira Code" panose="020B0809050000020004" pitchFamily="49" charset="0"/>
              </a:rPr>
              <a:t>v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E5C07B"/>
                </a:solidFill>
                <a:effectLst/>
                <a:latin typeface="Fira Code" panose="020B0809050000020004" pitchFamily="49" charset="0"/>
              </a:rPr>
              <a:t>:=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w.</a:t>
            </a:r>
            <a:r>
              <a:rPr lang="en-US" altLang="zh-CN" sz="1400" b="0" dirty="0" err="1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Cross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(u)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u.</a:t>
            </a:r>
            <a:r>
              <a:rPr lang="en-US" altLang="zh-CN" sz="1400" b="0" dirty="0" err="1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MulF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viewportWidth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)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v.</a:t>
            </a:r>
            <a:r>
              <a:rPr lang="en-US" altLang="zh-CN" sz="1400" b="0" dirty="0" err="1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MulF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viewportHeight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)</a:t>
            </a:r>
          </a:p>
          <a:p>
            <a:b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</a:b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altLang="zh-CN" sz="1400" b="0" dirty="0">
                <a:solidFill>
                  <a:srgbClr val="E06C75"/>
                </a:solidFill>
                <a:effectLst/>
                <a:latin typeface="Fira Code" panose="020B0809050000020004" pitchFamily="49" charset="0"/>
              </a:rPr>
              <a:t>ret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E5C07B"/>
                </a:solidFill>
                <a:effectLst/>
                <a:latin typeface="Fira Code" panose="020B0809050000020004" pitchFamily="49" charset="0"/>
              </a:rPr>
              <a:t>:=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&amp;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Camera{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    center,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    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center.</a:t>
            </a:r>
            <a:r>
              <a:rPr lang="en-US" altLang="zh-CN" sz="1400" b="0" dirty="0" err="1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SubVec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(w),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    u,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    v,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    </a:t>
            </a:r>
            <a:r>
              <a:rPr lang="en-US" altLang="zh-CN" sz="1400" b="0" dirty="0">
                <a:solidFill>
                  <a:srgbClr val="D19A66"/>
                </a:solidFill>
                <a:effectLst/>
                <a:latin typeface="Fira Code" panose="020B0809050000020004" pitchFamily="49" charset="0"/>
              </a:rPr>
              <a:t>nil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, </a:t>
            </a:r>
            <a:r>
              <a:rPr lang="en-US" altLang="zh-CN" sz="1400" b="0" dirty="0">
                <a:solidFill>
                  <a:srgbClr val="D19A66"/>
                </a:solidFill>
                <a:effectLst/>
                <a:latin typeface="Fira Code" panose="020B0809050000020004" pitchFamily="49" charset="0"/>
              </a:rPr>
              <a:t>nil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, </a:t>
            </a:r>
            <a:r>
              <a:rPr lang="en-US" altLang="zh-CN" sz="1400" b="0" dirty="0">
                <a:solidFill>
                  <a:srgbClr val="D19A66"/>
                </a:solidFill>
                <a:effectLst/>
                <a:latin typeface="Fira Code" panose="020B0809050000020004" pitchFamily="49" charset="0"/>
              </a:rPr>
              <a:t>nil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, </a:t>
            </a:r>
            <a:r>
              <a:rPr lang="en-US" altLang="zh-CN" sz="1400" b="0" dirty="0">
                <a:solidFill>
                  <a:srgbClr val="D19A66"/>
                </a:solidFill>
                <a:effectLst/>
                <a:latin typeface="Fira Code" panose="020B0809050000020004" pitchFamily="49" charset="0"/>
              </a:rPr>
              <a:t>0.0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,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}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ret.LowerLeftCorner.</a:t>
            </a:r>
            <a:r>
              <a:rPr lang="en-US" altLang="zh-CN" sz="1400" b="0" dirty="0" err="1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Add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ret.Horizontal.</a:t>
            </a:r>
            <a:r>
              <a:rPr lang="en-US" altLang="zh-CN" sz="1400" b="0" dirty="0" err="1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DivFVec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-</a:t>
            </a:r>
            <a:r>
              <a:rPr lang="en-US" altLang="zh-CN" sz="1400" b="0" dirty="0">
                <a:solidFill>
                  <a:srgbClr val="D19A66"/>
                </a:solidFill>
                <a:effectLst/>
                <a:latin typeface="Fira Code" panose="020B0809050000020004" pitchFamily="49" charset="0"/>
              </a:rPr>
              <a:t>2.0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))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ret.LowerLeftCorner.</a:t>
            </a:r>
            <a:r>
              <a:rPr lang="en-US" altLang="zh-CN" sz="1400" b="0" dirty="0" err="1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Add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ret.Vertical.</a:t>
            </a:r>
            <a:r>
              <a:rPr lang="en-US" altLang="zh-CN" sz="1400" b="0" dirty="0" err="1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DivFVec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-</a:t>
            </a:r>
            <a:r>
              <a:rPr lang="en-US" altLang="zh-CN" sz="1400" b="0" dirty="0">
                <a:solidFill>
                  <a:srgbClr val="D19A66"/>
                </a:solidFill>
                <a:effectLst/>
                <a:latin typeface="Fira Code" panose="020B0809050000020004" pitchFamily="49" charset="0"/>
              </a:rPr>
              <a:t>2.0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))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return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ret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}</a:t>
            </a:r>
          </a:p>
        </p:txBody>
      </p:sp>
      <p:pic>
        <p:nvPicPr>
          <p:cNvPr id="18" name="Picture 12">
            <a:extLst>
              <a:ext uri="{FF2B5EF4-FFF2-40B4-BE49-F238E27FC236}">
                <a16:creationId xmlns:a16="http://schemas.microsoft.com/office/drawing/2014/main" id="{6F2008BE-E815-4B74-A1D5-A29F13310C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340" y="4379786"/>
            <a:ext cx="5469390" cy="154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E7D3B636-B425-48D4-BAA8-1A89EDA919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139" y="2798733"/>
            <a:ext cx="1445667" cy="1462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6">
            <a:extLst>
              <a:ext uri="{FF2B5EF4-FFF2-40B4-BE49-F238E27FC236}">
                <a16:creationId xmlns:a16="http://schemas.microsoft.com/office/drawing/2014/main" id="{A21330F2-8967-497F-A80A-49063895C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4941" y="2805718"/>
            <a:ext cx="2917673" cy="1458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592077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5789618-6D11-4BC5-A1D1-CF88472C3F19}"/>
              </a:ext>
            </a:extLst>
          </p:cNvPr>
          <p:cNvSpPr txBox="1">
            <a:spLocks/>
          </p:cNvSpPr>
          <p:nvPr/>
        </p:nvSpPr>
        <p:spPr>
          <a:xfrm>
            <a:off x="390195" y="287799"/>
            <a:ext cx="8732033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dirty="0" err="1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</a:rPr>
              <a:t>Positionable</a:t>
            </a:r>
            <a:r>
              <a:rPr lang="en-US" altLang="zh-CN" sz="40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</a:rPr>
              <a:t> Camera</a:t>
            </a:r>
          </a:p>
        </p:txBody>
      </p:sp>
      <p:sp>
        <p:nvSpPr>
          <p:cNvPr id="21" name="标题 1">
            <a:extLst>
              <a:ext uri="{FF2B5EF4-FFF2-40B4-BE49-F238E27FC236}">
                <a16:creationId xmlns:a16="http://schemas.microsoft.com/office/drawing/2014/main" id="{F5EB3A12-BDEA-4123-8D7F-7518F0210B75}"/>
              </a:ext>
            </a:extLst>
          </p:cNvPr>
          <p:cNvSpPr txBox="1"/>
          <p:nvPr/>
        </p:nvSpPr>
        <p:spPr>
          <a:xfrm>
            <a:off x="832855" y="6147406"/>
            <a:ext cx="3323965" cy="3227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6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  <a:sym typeface="+mn-lt"/>
              </a:rPr>
              <a:t>2020</a:t>
            </a:r>
            <a:r>
              <a:rPr lang="zh-CN" altLang="en-US" sz="16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  <a:sym typeface="+mn-lt"/>
              </a:rPr>
              <a:t> </a:t>
            </a:r>
            <a:r>
              <a:rPr lang="en-US" altLang="zh-CN" sz="16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  <a:sym typeface="+mn-lt"/>
              </a:rPr>
              <a:t>TJMSC</a:t>
            </a:r>
            <a:r>
              <a:rPr lang="zh-CN" altLang="en-US" sz="16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  <a:sym typeface="+mn-lt"/>
              </a:rPr>
              <a:t> </a:t>
            </a:r>
            <a:r>
              <a:rPr lang="en-US" altLang="zh-CN" sz="16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  <a:sym typeface="+mn-lt"/>
              </a:rPr>
              <a:t>Tech.</a:t>
            </a:r>
            <a:r>
              <a:rPr lang="zh-CN" altLang="en-US" sz="16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  <a:sym typeface="+mn-lt"/>
              </a:rPr>
              <a:t> </a:t>
            </a:r>
            <a:r>
              <a:rPr lang="en-US" altLang="zh-CN" sz="16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  <a:sym typeface="+mn-lt"/>
              </a:rPr>
              <a:t>Courses</a:t>
            </a:r>
            <a:endParaRPr lang="zh-CN" altLang="en-US" sz="1600" dirty="0">
              <a:solidFill>
                <a:schemeClr val="bg2"/>
              </a:solidFill>
              <a:latin typeface="DengXian" charset="0"/>
              <a:ea typeface="DengXian" charset="0"/>
              <a:cs typeface="DengXian" charset="0"/>
              <a:sym typeface="+mn-lt"/>
            </a:endParaRPr>
          </a:p>
        </p:txBody>
      </p:sp>
      <p:sp>
        <p:nvSpPr>
          <p:cNvPr id="22" name="标题 1">
            <a:extLst>
              <a:ext uri="{FF2B5EF4-FFF2-40B4-BE49-F238E27FC236}">
                <a16:creationId xmlns:a16="http://schemas.microsoft.com/office/drawing/2014/main" id="{BF8CD409-D2F6-4209-9982-B8AA55F4B931}"/>
              </a:ext>
            </a:extLst>
          </p:cNvPr>
          <p:cNvSpPr txBox="1"/>
          <p:nvPr/>
        </p:nvSpPr>
        <p:spPr>
          <a:xfrm>
            <a:off x="832855" y="6466785"/>
            <a:ext cx="4019097" cy="3357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  <a:sym typeface="+mn-lt"/>
              </a:rPr>
              <a:t>Raytracing In One Weekend</a:t>
            </a:r>
            <a:endParaRPr lang="zh-CN" altLang="en-US" sz="2400" dirty="0">
              <a:solidFill>
                <a:schemeClr val="bg2"/>
              </a:solidFill>
              <a:latin typeface="DengXian" charset="0"/>
              <a:ea typeface="DengXian" charset="0"/>
              <a:cs typeface="DengXian" charset="0"/>
              <a:sym typeface="+mn-lt"/>
            </a:endParaRPr>
          </a:p>
        </p:txBody>
      </p:sp>
      <p:cxnSp>
        <p:nvCxnSpPr>
          <p:cNvPr id="23" name="直接连接符 6">
            <a:extLst>
              <a:ext uri="{FF2B5EF4-FFF2-40B4-BE49-F238E27FC236}">
                <a16:creationId xmlns:a16="http://schemas.microsoft.com/office/drawing/2014/main" id="{063841C9-2EE4-493F-9776-4C72D314B5C1}"/>
              </a:ext>
            </a:extLst>
          </p:cNvPr>
          <p:cNvCxnSpPr>
            <a:cxnSpLocks/>
          </p:cNvCxnSpPr>
          <p:nvPr/>
        </p:nvCxnSpPr>
        <p:spPr>
          <a:xfrm flipV="1">
            <a:off x="832855" y="6437289"/>
            <a:ext cx="3829001" cy="1111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4" name="组合 1">
            <a:extLst>
              <a:ext uri="{FF2B5EF4-FFF2-40B4-BE49-F238E27FC236}">
                <a16:creationId xmlns:a16="http://schemas.microsoft.com/office/drawing/2014/main" id="{162F5480-D0FD-4159-990E-C8BE2A267D4F}"/>
              </a:ext>
            </a:extLst>
          </p:cNvPr>
          <p:cNvGrpSpPr/>
          <p:nvPr/>
        </p:nvGrpSpPr>
        <p:grpSpPr>
          <a:xfrm>
            <a:off x="94485" y="6161516"/>
            <a:ext cx="629511" cy="609648"/>
            <a:chOff x="2316219" y="2407725"/>
            <a:chExt cx="2018544" cy="2015004"/>
          </a:xfrm>
        </p:grpSpPr>
        <p:sp>
          <p:nvSpPr>
            <p:cNvPr id="25" name="矩形: 圆角 5">
              <a:extLst>
                <a:ext uri="{FF2B5EF4-FFF2-40B4-BE49-F238E27FC236}">
                  <a16:creationId xmlns:a16="http://schemas.microsoft.com/office/drawing/2014/main" id="{8F0F5BD2-8151-4F4B-9BEF-C3372CD9EBBF}"/>
                </a:ext>
              </a:extLst>
            </p:cNvPr>
            <p:cNvSpPr/>
            <p:nvPr/>
          </p:nvSpPr>
          <p:spPr>
            <a:xfrm>
              <a:off x="2319758" y="2407725"/>
              <a:ext cx="948205" cy="948205"/>
            </a:xfrm>
            <a:prstGeom prst="roundRect">
              <a:avLst>
                <a:gd name="adj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: 圆角 12">
              <a:extLst>
                <a:ext uri="{FF2B5EF4-FFF2-40B4-BE49-F238E27FC236}">
                  <a16:creationId xmlns:a16="http://schemas.microsoft.com/office/drawing/2014/main" id="{0EFC5F4E-CD97-4C81-8B75-78D8E1A00A60}"/>
                </a:ext>
              </a:extLst>
            </p:cNvPr>
            <p:cNvSpPr/>
            <p:nvPr/>
          </p:nvSpPr>
          <p:spPr>
            <a:xfrm>
              <a:off x="3386558" y="2407725"/>
              <a:ext cx="948205" cy="948205"/>
            </a:xfrm>
            <a:prstGeom prst="roundRect">
              <a:avLst>
                <a:gd name="adj" fmla="val 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7" name="矩形: 圆角 14">
              <a:extLst>
                <a:ext uri="{FF2B5EF4-FFF2-40B4-BE49-F238E27FC236}">
                  <a16:creationId xmlns:a16="http://schemas.microsoft.com/office/drawing/2014/main" id="{6F0DE636-560C-4549-827A-DD5731F9A0AD}"/>
                </a:ext>
              </a:extLst>
            </p:cNvPr>
            <p:cNvSpPr/>
            <p:nvPr/>
          </p:nvSpPr>
          <p:spPr>
            <a:xfrm>
              <a:off x="3386556" y="3474524"/>
              <a:ext cx="948205" cy="948205"/>
            </a:xfrm>
            <a:prstGeom prst="roundRect">
              <a:avLst>
                <a:gd name="adj" fmla="val 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矩形: 圆角 15">
              <a:extLst>
                <a:ext uri="{FF2B5EF4-FFF2-40B4-BE49-F238E27FC236}">
                  <a16:creationId xmlns:a16="http://schemas.microsoft.com/office/drawing/2014/main" id="{2FD925D8-241D-4710-975D-7FF0F1BBDC50}"/>
                </a:ext>
              </a:extLst>
            </p:cNvPr>
            <p:cNvSpPr/>
            <p:nvPr/>
          </p:nvSpPr>
          <p:spPr>
            <a:xfrm>
              <a:off x="2316219" y="3474523"/>
              <a:ext cx="948205" cy="948205"/>
            </a:xfrm>
            <a:prstGeom prst="roundRect">
              <a:avLst>
                <a:gd name="adj" fmla="val 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E655C8FD-56E9-4652-94CD-21662999B538}"/>
              </a:ext>
            </a:extLst>
          </p:cNvPr>
          <p:cNvSpPr txBox="1"/>
          <p:nvPr/>
        </p:nvSpPr>
        <p:spPr>
          <a:xfrm>
            <a:off x="242340" y="1353760"/>
            <a:ext cx="8150546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0" dirty="0">
                <a:solidFill>
                  <a:srgbClr val="E06C75"/>
                </a:solidFill>
                <a:effectLst/>
                <a:latin typeface="Fira Code" panose="020B0809050000020004" pitchFamily="49" charset="0"/>
              </a:rPr>
              <a:t>cam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E5C07B"/>
                </a:solidFill>
                <a:effectLst/>
                <a:latin typeface="Fira Code" panose="020B0809050000020004" pitchFamily="49" charset="0"/>
              </a:rPr>
              <a:t>:=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utils.</a:t>
            </a:r>
            <a:r>
              <a:rPr lang="en-US" altLang="zh-CN" sz="1400" b="0" dirty="0" err="1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NewCameraWithOptions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    utils.</a:t>
            </a:r>
            <a:r>
              <a:rPr lang="en-US" altLang="zh-CN" sz="1400" b="0" dirty="0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NewVector3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-</a:t>
            </a:r>
            <a:r>
              <a:rPr lang="en-US" altLang="zh-CN" sz="1400" b="0" dirty="0">
                <a:solidFill>
                  <a:srgbClr val="D19A66"/>
                </a:solidFill>
                <a:effectLst/>
                <a:latin typeface="Fira Code" panose="020B0809050000020004" pitchFamily="49" charset="0"/>
              </a:rPr>
              <a:t>2.0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, </a:t>
            </a:r>
            <a:r>
              <a:rPr lang="en-US" altLang="zh-CN" sz="1400" b="0" dirty="0">
                <a:solidFill>
                  <a:srgbClr val="D19A66"/>
                </a:solidFill>
                <a:effectLst/>
                <a:latin typeface="Fira Code" panose="020B0809050000020004" pitchFamily="49" charset="0"/>
              </a:rPr>
              <a:t>2.0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, </a:t>
            </a:r>
            <a:r>
              <a:rPr lang="en-US" altLang="zh-CN" sz="1400" b="0" dirty="0">
                <a:solidFill>
                  <a:srgbClr val="D19A66"/>
                </a:solidFill>
                <a:effectLst/>
                <a:latin typeface="Fira Code" panose="020B0809050000020004" pitchFamily="49" charset="0"/>
              </a:rPr>
              <a:t>1.0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),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    utils.</a:t>
            </a:r>
            <a:r>
              <a:rPr lang="en-US" altLang="zh-CN" sz="1400" b="0" dirty="0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NewVector3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altLang="zh-CN" sz="1400" b="0" dirty="0">
                <a:solidFill>
                  <a:srgbClr val="D19A66"/>
                </a:solidFill>
                <a:effectLst/>
                <a:latin typeface="Fira Code" panose="020B0809050000020004" pitchFamily="49" charset="0"/>
              </a:rPr>
              <a:t>0.0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, </a:t>
            </a:r>
            <a:r>
              <a:rPr lang="en-US" altLang="zh-CN" sz="1400" b="0" dirty="0">
                <a:solidFill>
                  <a:srgbClr val="D19A66"/>
                </a:solidFill>
                <a:effectLst/>
                <a:latin typeface="Fira Code" panose="020B0809050000020004" pitchFamily="49" charset="0"/>
              </a:rPr>
              <a:t>0.0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, 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-</a:t>
            </a:r>
            <a:r>
              <a:rPr lang="en-US" altLang="zh-CN" sz="1400" b="0" dirty="0">
                <a:solidFill>
                  <a:srgbClr val="D19A66"/>
                </a:solidFill>
                <a:effectLst/>
                <a:latin typeface="Fira Code" panose="020B0809050000020004" pitchFamily="49" charset="0"/>
              </a:rPr>
              <a:t>1.0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),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    utils.</a:t>
            </a:r>
            <a:r>
              <a:rPr lang="en-US" altLang="zh-CN" sz="1400" b="0" dirty="0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NewVector3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altLang="zh-CN" sz="1400" b="0" dirty="0">
                <a:solidFill>
                  <a:srgbClr val="D19A66"/>
                </a:solidFill>
                <a:effectLst/>
                <a:latin typeface="Fira Code" panose="020B0809050000020004" pitchFamily="49" charset="0"/>
              </a:rPr>
              <a:t>0.0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, </a:t>
            </a:r>
            <a:r>
              <a:rPr lang="en-US" altLang="zh-CN" sz="1400" b="0" dirty="0">
                <a:solidFill>
                  <a:srgbClr val="D19A66"/>
                </a:solidFill>
                <a:effectLst/>
                <a:latin typeface="Fira Code" panose="020B0809050000020004" pitchFamily="49" charset="0"/>
              </a:rPr>
              <a:t>1.0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, </a:t>
            </a:r>
            <a:r>
              <a:rPr lang="en-US" altLang="zh-CN" sz="1400" b="0" dirty="0">
                <a:solidFill>
                  <a:srgbClr val="D19A66"/>
                </a:solidFill>
                <a:effectLst/>
                <a:latin typeface="Fira Code" panose="020B0809050000020004" pitchFamily="49" charset="0"/>
              </a:rPr>
              <a:t>0.0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), </a:t>
            </a:r>
            <a:r>
              <a:rPr lang="en-US" altLang="zh-CN" sz="1400" dirty="0">
                <a:solidFill>
                  <a:srgbClr val="D19A66"/>
                </a:solidFill>
                <a:latin typeface="Fira Code" panose="020B0809050000020004" pitchFamily="49" charset="0"/>
              </a:rPr>
              <a:t>9</a:t>
            </a:r>
            <a:r>
              <a:rPr lang="en-US" altLang="zh-CN" sz="1400" b="0" dirty="0">
                <a:solidFill>
                  <a:srgbClr val="D19A66"/>
                </a:solidFill>
                <a:effectLst/>
                <a:latin typeface="Fira Code" panose="020B0809050000020004" pitchFamily="49" charset="0"/>
              </a:rPr>
              <a:t>0.0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, 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aspectRatio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)</a:t>
            </a:r>
          </a:p>
          <a:p>
            <a:endParaRPr lang="en-US" altLang="zh-CN" sz="1400" b="0" dirty="0">
              <a:solidFill>
                <a:srgbClr val="ABB2BF"/>
              </a:solidFill>
              <a:effectLst/>
              <a:latin typeface="Fira Code" panose="020B0809050000020004" pitchFamily="49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8EF80F-64CF-4EF9-B3AD-2149655161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2052" y="2466384"/>
            <a:ext cx="7059386" cy="3970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18729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5789618-6D11-4BC5-A1D1-CF88472C3F19}"/>
              </a:ext>
            </a:extLst>
          </p:cNvPr>
          <p:cNvSpPr txBox="1">
            <a:spLocks/>
          </p:cNvSpPr>
          <p:nvPr/>
        </p:nvSpPr>
        <p:spPr>
          <a:xfrm>
            <a:off x="390195" y="287799"/>
            <a:ext cx="8732033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dirty="0" err="1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</a:rPr>
              <a:t>Positionable</a:t>
            </a:r>
            <a:r>
              <a:rPr lang="en-US" altLang="zh-CN" sz="40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</a:rPr>
              <a:t> Camera</a:t>
            </a:r>
          </a:p>
        </p:txBody>
      </p:sp>
      <p:sp>
        <p:nvSpPr>
          <p:cNvPr id="21" name="标题 1">
            <a:extLst>
              <a:ext uri="{FF2B5EF4-FFF2-40B4-BE49-F238E27FC236}">
                <a16:creationId xmlns:a16="http://schemas.microsoft.com/office/drawing/2014/main" id="{F5EB3A12-BDEA-4123-8D7F-7518F0210B75}"/>
              </a:ext>
            </a:extLst>
          </p:cNvPr>
          <p:cNvSpPr txBox="1"/>
          <p:nvPr/>
        </p:nvSpPr>
        <p:spPr>
          <a:xfrm>
            <a:off x="832855" y="6147406"/>
            <a:ext cx="3323965" cy="3227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6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  <a:sym typeface="+mn-lt"/>
              </a:rPr>
              <a:t>2020</a:t>
            </a:r>
            <a:r>
              <a:rPr lang="zh-CN" altLang="en-US" sz="16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  <a:sym typeface="+mn-lt"/>
              </a:rPr>
              <a:t> </a:t>
            </a:r>
            <a:r>
              <a:rPr lang="en-US" altLang="zh-CN" sz="16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  <a:sym typeface="+mn-lt"/>
              </a:rPr>
              <a:t>TJMSC</a:t>
            </a:r>
            <a:r>
              <a:rPr lang="zh-CN" altLang="en-US" sz="16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  <a:sym typeface="+mn-lt"/>
              </a:rPr>
              <a:t> </a:t>
            </a:r>
            <a:r>
              <a:rPr lang="en-US" altLang="zh-CN" sz="16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  <a:sym typeface="+mn-lt"/>
              </a:rPr>
              <a:t>Tech.</a:t>
            </a:r>
            <a:r>
              <a:rPr lang="zh-CN" altLang="en-US" sz="16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  <a:sym typeface="+mn-lt"/>
              </a:rPr>
              <a:t> </a:t>
            </a:r>
            <a:r>
              <a:rPr lang="en-US" altLang="zh-CN" sz="16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  <a:sym typeface="+mn-lt"/>
              </a:rPr>
              <a:t>Courses</a:t>
            </a:r>
            <a:endParaRPr lang="zh-CN" altLang="en-US" sz="1600" dirty="0">
              <a:solidFill>
                <a:schemeClr val="bg2"/>
              </a:solidFill>
              <a:latin typeface="DengXian" charset="0"/>
              <a:ea typeface="DengXian" charset="0"/>
              <a:cs typeface="DengXian" charset="0"/>
              <a:sym typeface="+mn-lt"/>
            </a:endParaRPr>
          </a:p>
        </p:txBody>
      </p:sp>
      <p:sp>
        <p:nvSpPr>
          <p:cNvPr id="22" name="标题 1">
            <a:extLst>
              <a:ext uri="{FF2B5EF4-FFF2-40B4-BE49-F238E27FC236}">
                <a16:creationId xmlns:a16="http://schemas.microsoft.com/office/drawing/2014/main" id="{BF8CD409-D2F6-4209-9982-B8AA55F4B931}"/>
              </a:ext>
            </a:extLst>
          </p:cNvPr>
          <p:cNvSpPr txBox="1"/>
          <p:nvPr/>
        </p:nvSpPr>
        <p:spPr>
          <a:xfrm>
            <a:off x="832855" y="6466785"/>
            <a:ext cx="4019097" cy="3357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  <a:sym typeface="+mn-lt"/>
              </a:rPr>
              <a:t>Raytracing In One Weekend</a:t>
            </a:r>
            <a:endParaRPr lang="zh-CN" altLang="en-US" sz="2400" dirty="0">
              <a:solidFill>
                <a:schemeClr val="bg2"/>
              </a:solidFill>
              <a:latin typeface="DengXian" charset="0"/>
              <a:ea typeface="DengXian" charset="0"/>
              <a:cs typeface="DengXian" charset="0"/>
              <a:sym typeface="+mn-lt"/>
            </a:endParaRPr>
          </a:p>
        </p:txBody>
      </p:sp>
      <p:cxnSp>
        <p:nvCxnSpPr>
          <p:cNvPr id="23" name="直接连接符 6">
            <a:extLst>
              <a:ext uri="{FF2B5EF4-FFF2-40B4-BE49-F238E27FC236}">
                <a16:creationId xmlns:a16="http://schemas.microsoft.com/office/drawing/2014/main" id="{063841C9-2EE4-493F-9776-4C72D314B5C1}"/>
              </a:ext>
            </a:extLst>
          </p:cNvPr>
          <p:cNvCxnSpPr>
            <a:cxnSpLocks/>
          </p:cNvCxnSpPr>
          <p:nvPr/>
        </p:nvCxnSpPr>
        <p:spPr>
          <a:xfrm flipV="1">
            <a:off x="832855" y="6437289"/>
            <a:ext cx="3829001" cy="1111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4" name="组合 1">
            <a:extLst>
              <a:ext uri="{FF2B5EF4-FFF2-40B4-BE49-F238E27FC236}">
                <a16:creationId xmlns:a16="http://schemas.microsoft.com/office/drawing/2014/main" id="{162F5480-D0FD-4159-990E-C8BE2A267D4F}"/>
              </a:ext>
            </a:extLst>
          </p:cNvPr>
          <p:cNvGrpSpPr/>
          <p:nvPr/>
        </p:nvGrpSpPr>
        <p:grpSpPr>
          <a:xfrm>
            <a:off x="94485" y="6161516"/>
            <a:ext cx="629511" cy="609648"/>
            <a:chOff x="2316219" y="2407725"/>
            <a:chExt cx="2018544" cy="2015004"/>
          </a:xfrm>
        </p:grpSpPr>
        <p:sp>
          <p:nvSpPr>
            <p:cNvPr id="25" name="矩形: 圆角 5">
              <a:extLst>
                <a:ext uri="{FF2B5EF4-FFF2-40B4-BE49-F238E27FC236}">
                  <a16:creationId xmlns:a16="http://schemas.microsoft.com/office/drawing/2014/main" id="{8F0F5BD2-8151-4F4B-9BEF-C3372CD9EBBF}"/>
                </a:ext>
              </a:extLst>
            </p:cNvPr>
            <p:cNvSpPr/>
            <p:nvPr/>
          </p:nvSpPr>
          <p:spPr>
            <a:xfrm>
              <a:off x="2319758" y="2407725"/>
              <a:ext cx="948205" cy="948205"/>
            </a:xfrm>
            <a:prstGeom prst="roundRect">
              <a:avLst>
                <a:gd name="adj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: 圆角 12">
              <a:extLst>
                <a:ext uri="{FF2B5EF4-FFF2-40B4-BE49-F238E27FC236}">
                  <a16:creationId xmlns:a16="http://schemas.microsoft.com/office/drawing/2014/main" id="{0EFC5F4E-CD97-4C81-8B75-78D8E1A00A60}"/>
                </a:ext>
              </a:extLst>
            </p:cNvPr>
            <p:cNvSpPr/>
            <p:nvPr/>
          </p:nvSpPr>
          <p:spPr>
            <a:xfrm>
              <a:off x="3386558" y="2407725"/>
              <a:ext cx="948205" cy="948205"/>
            </a:xfrm>
            <a:prstGeom prst="roundRect">
              <a:avLst>
                <a:gd name="adj" fmla="val 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7" name="矩形: 圆角 14">
              <a:extLst>
                <a:ext uri="{FF2B5EF4-FFF2-40B4-BE49-F238E27FC236}">
                  <a16:creationId xmlns:a16="http://schemas.microsoft.com/office/drawing/2014/main" id="{6F0DE636-560C-4549-827A-DD5731F9A0AD}"/>
                </a:ext>
              </a:extLst>
            </p:cNvPr>
            <p:cNvSpPr/>
            <p:nvPr/>
          </p:nvSpPr>
          <p:spPr>
            <a:xfrm>
              <a:off x="3386556" y="3474524"/>
              <a:ext cx="948205" cy="948205"/>
            </a:xfrm>
            <a:prstGeom prst="roundRect">
              <a:avLst>
                <a:gd name="adj" fmla="val 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矩形: 圆角 15">
              <a:extLst>
                <a:ext uri="{FF2B5EF4-FFF2-40B4-BE49-F238E27FC236}">
                  <a16:creationId xmlns:a16="http://schemas.microsoft.com/office/drawing/2014/main" id="{2FD925D8-241D-4710-975D-7FF0F1BBDC50}"/>
                </a:ext>
              </a:extLst>
            </p:cNvPr>
            <p:cNvSpPr/>
            <p:nvPr/>
          </p:nvSpPr>
          <p:spPr>
            <a:xfrm>
              <a:off x="2316219" y="3474523"/>
              <a:ext cx="948205" cy="948205"/>
            </a:xfrm>
            <a:prstGeom prst="roundRect">
              <a:avLst>
                <a:gd name="adj" fmla="val 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E655C8FD-56E9-4652-94CD-21662999B538}"/>
              </a:ext>
            </a:extLst>
          </p:cNvPr>
          <p:cNvSpPr txBox="1"/>
          <p:nvPr/>
        </p:nvSpPr>
        <p:spPr>
          <a:xfrm>
            <a:off x="242340" y="1353760"/>
            <a:ext cx="8150546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0" dirty="0">
                <a:solidFill>
                  <a:srgbClr val="E06C75"/>
                </a:solidFill>
                <a:effectLst/>
                <a:latin typeface="Fira Code" panose="020B0809050000020004" pitchFamily="49" charset="0"/>
              </a:rPr>
              <a:t>cam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E5C07B"/>
                </a:solidFill>
                <a:effectLst/>
                <a:latin typeface="Fira Code" panose="020B0809050000020004" pitchFamily="49" charset="0"/>
              </a:rPr>
              <a:t>:=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utils.</a:t>
            </a:r>
            <a:r>
              <a:rPr lang="en-US" altLang="zh-CN" sz="1400" b="0" dirty="0" err="1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NewCameraWithOptions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    utils.</a:t>
            </a:r>
            <a:r>
              <a:rPr lang="en-US" altLang="zh-CN" sz="1400" b="0" dirty="0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NewVector3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-</a:t>
            </a:r>
            <a:r>
              <a:rPr lang="en-US" altLang="zh-CN" sz="1400" b="0" dirty="0">
                <a:solidFill>
                  <a:srgbClr val="D19A66"/>
                </a:solidFill>
                <a:effectLst/>
                <a:latin typeface="Fira Code" panose="020B0809050000020004" pitchFamily="49" charset="0"/>
              </a:rPr>
              <a:t>2.0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, </a:t>
            </a:r>
            <a:r>
              <a:rPr lang="en-US" altLang="zh-CN" sz="1400" b="0" dirty="0">
                <a:solidFill>
                  <a:srgbClr val="D19A66"/>
                </a:solidFill>
                <a:effectLst/>
                <a:latin typeface="Fira Code" panose="020B0809050000020004" pitchFamily="49" charset="0"/>
              </a:rPr>
              <a:t>2.0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, </a:t>
            </a:r>
            <a:r>
              <a:rPr lang="en-US" altLang="zh-CN" sz="1400" b="0" dirty="0">
                <a:solidFill>
                  <a:srgbClr val="D19A66"/>
                </a:solidFill>
                <a:effectLst/>
                <a:latin typeface="Fira Code" panose="020B0809050000020004" pitchFamily="49" charset="0"/>
              </a:rPr>
              <a:t>1.0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),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    utils.</a:t>
            </a:r>
            <a:r>
              <a:rPr lang="en-US" altLang="zh-CN" sz="1400" b="0" dirty="0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NewVector3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altLang="zh-CN" sz="1400" b="0" dirty="0">
                <a:solidFill>
                  <a:srgbClr val="D19A66"/>
                </a:solidFill>
                <a:effectLst/>
                <a:latin typeface="Fira Code" panose="020B0809050000020004" pitchFamily="49" charset="0"/>
              </a:rPr>
              <a:t>0.0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, </a:t>
            </a:r>
            <a:r>
              <a:rPr lang="en-US" altLang="zh-CN" sz="1400" b="0" dirty="0">
                <a:solidFill>
                  <a:srgbClr val="D19A66"/>
                </a:solidFill>
                <a:effectLst/>
                <a:latin typeface="Fira Code" panose="020B0809050000020004" pitchFamily="49" charset="0"/>
              </a:rPr>
              <a:t>0.0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, 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-</a:t>
            </a:r>
            <a:r>
              <a:rPr lang="en-US" altLang="zh-CN" sz="1400" b="0" dirty="0">
                <a:solidFill>
                  <a:srgbClr val="D19A66"/>
                </a:solidFill>
                <a:effectLst/>
                <a:latin typeface="Fira Code" panose="020B0809050000020004" pitchFamily="49" charset="0"/>
              </a:rPr>
              <a:t>1.0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),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    utils.</a:t>
            </a:r>
            <a:r>
              <a:rPr lang="en-US" altLang="zh-CN" sz="1400" b="0" dirty="0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NewVector3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altLang="zh-CN" sz="1400" b="0" dirty="0">
                <a:solidFill>
                  <a:srgbClr val="D19A66"/>
                </a:solidFill>
                <a:effectLst/>
                <a:latin typeface="Fira Code" panose="020B0809050000020004" pitchFamily="49" charset="0"/>
              </a:rPr>
              <a:t>0.0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, </a:t>
            </a:r>
            <a:r>
              <a:rPr lang="en-US" altLang="zh-CN" sz="1400" b="0" dirty="0">
                <a:solidFill>
                  <a:srgbClr val="D19A66"/>
                </a:solidFill>
                <a:effectLst/>
                <a:latin typeface="Fira Code" panose="020B0809050000020004" pitchFamily="49" charset="0"/>
              </a:rPr>
              <a:t>1.0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, </a:t>
            </a:r>
            <a:r>
              <a:rPr lang="en-US" altLang="zh-CN" sz="1400" b="0" dirty="0">
                <a:solidFill>
                  <a:srgbClr val="D19A66"/>
                </a:solidFill>
                <a:effectLst/>
                <a:latin typeface="Fira Code" panose="020B0809050000020004" pitchFamily="49" charset="0"/>
              </a:rPr>
              <a:t>0.0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), </a:t>
            </a:r>
            <a:r>
              <a:rPr lang="en-US" altLang="zh-CN" sz="1400" b="0" dirty="0">
                <a:solidFill>
                  <a:srgbClr val="D19A66"/>
                </a:solidFill>
                <a:effectLst/>
                <a:latin typeface="Fira Code" panose="020B0809050000020004" pitchFamily="49" charset="0"/>
              </a:rPr>
              <a:t>20.0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, 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aspectRatio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)</a:t>
            </a:r>
          </a:p>
          <a:p>
            <a:endParaRPr lang="en-US" altLang="zh-CN" sz="1400" b="0" dirty="0">
              <a:solidFill>
                <a:srgbClr val="ABB2BF"/>
              </a:solidFill>
              <a:effectLst/>
              <a:latin typeface="Fira Code" panose="020B0809050000020004" pitchFamily="49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8EF80F-64CF-4EF9-B3AD-21496551611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972052" y="2466384"/>
            <a:ext cx="7059386" cy="3970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20983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5789618-6D11-4BC5-A1D1-CF88472C3F19}"/>
              </a:ext>
            </a:extLst>
          </p:cNvPr>
          <p:cNvSpPr txBox="1">
            <a:spLocks/>
          </p:cNvSpPr>
          <p:nvPr/>
        </p:nvSpPr>
        <p:spPr>
          <a:xfrm>
            <a:off x="390195" y="287799"/>
            <a:ext cx="8732033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</a:rPr>
              <a:t>Defocus Blur</a:t>
            </a:r>
          </a:p>
        </p:txBody>
      </p:sp>
      <p:sp>
        <p:nvSpPr>
          <p:cNvPr id="21" name="标题 1">
            <a:extLst>
              <a:ext uri="{FF2B5EF4-FFF2-40B4-BE49-F238E27FC236}">
                <a16:creationId xmlns:a16="http://schemas.microsoft.com/office/drawing/2014/main" id="{F5EB3A12-BDEA-4123-8D7F-7518F0210B75}"/>
              </a:ext>
            </a:extLst>
          </p:cNvPr>
          <p:cNvSpPr txBox="1"/>
          <p:nvPr/>
        </p:nvSpPr>
        <p:spPr>
          <a:xfrm>
            <a:off x="832855" y="6147406"/>
            <a:ext cx="3323965" cy="3227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6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  <a:sym typeface="+mn-lt"/>
              </a:rPr>
              <a:t>2020</a:t>
            </a:r>
            <a:r>
              <a:rPr lang="zh-CN" altLang="en-US" sz="16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  <a:sym typeface="+mn-lt"/>
              </a:rPr>
              <a:t> </a:t>
            </a:r>
            <a:r>
              <a:rPr lang="en-US" altLang="zh-CN" sz="16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  <a:sym typeface="+mn-lt"/>
              </a:rPr>
              <a:t>TJMSC</a:t>
            </a:r>
            <a:r>
              <a:rPr lang="zh-CN" altLang="en-US" sz="16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  <a:sym typeface="+mn-lt"/>
              </a:rPr>
              <a:t> </a:t>
            </a:r>
            <a:r>
              <a:rPr lang="en-US" altLang="zh-CN" sz="16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  <a:sym typeface="+mn-lt"/>
              </a:rPr>
              <a:t>Tech.</a:t>
            </a:r>
            <a:r>
              <a:rPr lang="zh-CN" altLang="en-US" sz="16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  <a:sym typeface="+mn-lt"/>
              </a:rPr>
              <a:t> </a:t>
            </a:r>
            <a:r>
              <a:rPr lang="en-US" altLang="zh-CN" sz="16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  <a:sym typeface="+mn-lt"/>
              </a:rPr>
              <a:t>Courses</a:t>
            </a:r>
            <a:endParaRPr lang="zh-CN" altLang="en-US" sz="1600" dirty="0">
              <a:solidFill>
                <a:schemeClr val="bg2"/>
              </a:solidFill>
              <a:latin typeface="DengXian" charset="0"/>
              <a:ea typeface="DengXian" charset="0"/>
              <a:cs typeface="DengXian" charset="0"/>
              <a:sym typeface="+mn-lt"/>
            </a:endParaRPr>
          </a:p>
        </p:txBody>
      </p:sp>
      <p:sp>
        <p:nvSpPr>
          <p:cNvPr id="22" name="标题 1">
            <a:extLst>
              <a:ext uri="{FF2B5EF4-FFF2-40B4-BE49-F238E27FC236}">
                <a16:creationId xmlns:a16="http://schemas.microsoft.com/office/drawing/2014/main" id="{BF8CD409-D2F6-4209-9982-B8AA55F4B931}"/>
              </a:ext>
            </a:extLst>
          </p:cNvPr>
          <p:cNvSpPr txBox="1"/>
          <p:nvPr/>
        </p:nvSpPr>
        <p:spPr>
          <a:xfrm>
            <a:off x="832855" y="6466785"/>
            <a:ext cx="4019097" cy="3357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  <a:sym typeface="+mn-lt"/>
              </a:rPr>
              <a:t>Raytracing In One Weekend</a:t>
            </a:r>
            <a:endParaRPr lang="zh-CN" altLang="en-US" sz="2400" dirty="0">
              <a:solidFill>
                <a:schemeClr val="bg2"/>
              </a:solidFill>
              <a:latin typeface="DengXian" charset="0"/>
              <a:ea typeface="DengXian" charset="0"/>
              <a:cs typeface="DengXian" charset="0"/>
              <a:sym typeface="+mn-lt"/>
            </a:endParaRPr>
          </a:p>
        </p:txBody>
      </p:sp>
      <p:cxnSp>
        <p:nvCxnSpPr>
          <p:cNvPr id="23" name="直接连接符 6">
            <a:extLst>
              <a:ext uri="{FF2B5EF4-FFF2-40B4-BE49-F238E27FC236}">
                <a16:creationId xmlns:a16="http://schemas.microsoft.com/office/drawing/2014/main" id="{063841C9-2EE4-493F-9776-4C72D314B5C1}"/>
              </a:ext>
            </a:extLst>
          </p:cNvPr>
          <p:cNvCxnSpPr>
            <a:cxnSpLocks/>
          </p:cNvCxnSpPr>
          <p:nvPr/>
        </p:nvCxnSpPr>
        <p:spPr>
          <a:xfrm flipV="1">
            <a:off x="832855" y="6437289"/>
            <a:ext cx="3829001" cy="1111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4" name="组合 1">
            <a:extLst>
              <a:ext uri="{FF2B5EF4-FFF2-40B4-BE49-F238E27FC236}">
                <a16:creationId xmlns:a16="http://schemas.microsoft.com/office/drawing/2014/main" id="{162F5480-D0FD-4159-990E-C8BE2A267D4F}"/>
              </a:ext>
            </a:extLst>
          </p:cNvPr>
          <p:cNvGrpSpPr/>
          <p:nvPr/>
        </p:nvGrpSpPr>
        <p:grpSpPr>
          <a:xfrm>
            <a:off x="94485" y="6161516"/>
            <a:ext cx="629511" cy="609648"/>
            <a:chOff x="2316219" y="2407725"/>
            <a:chExt cx="2018544" cy="2015004"/>
          </a:xfrm>
        </p:grpSpPr>
        <p:sp>
          <p:nvSpPr>
            <p:cNvPr id="25" name="矩形: 圆角 5">
              <a:extLst>
                <a:ext uri="{FF2B5EF4-FFF2-40B4-BE49-F238E27FC236}">
                  <a16:creationId xmlns:a16="http://schemas.microsoft.com/office/drawing/2014/main" id="{8F0F5BD2-8151-4F4B-9BEF-C3372CD9EBBF}"/>
                </a:ext>
              </a:extLst>
            </p:cNvPr>
            <p:cNvSpPr/>
            <p:nvPr/>
          </p:nvSpPr>
          <p:spPr>
            <a:xfrm>
              <a:off x="2319758" y="2407725"/>
              <a:ext cx="948205" cy="948205"/>
            </a:xfrm>
            <a:prstGeom prst="roundRect">
              <a:avLst>
                <a:gd name="adj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: 圆角 12">
              <a:extLst>
                <a:ext uri="{FF2B5EF4-FFF2-40B4-BE49-F238E27FC236}">
                  <a16:creationId xmlns:a16="http://schemas.microsoft.com/office/drawing/2014/main" id="{0EFC5F4E-CD97-4C81-8B75-78D8E1A00A60}"/>
                </a:ext>
              </a:extLst>
            </p:cNvPr>
            <p:cNvSpPr/>
            <p:nvPr/>
          </p:nvSpPr>
          <p:spPr>
            <a:xfrm>
              <a:off x="3386558" y="2407725"/>
              <a:ext cx="948205" cy="948205"/>
            </a:xfrm>
            <a:prstGeom prst="roundRect">
              <a:avLst>
                <a:gd name="adj" fmla="val 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7" name="矩形: 圆角 14">
              <a:extLst>
                <a:ext uri="{FF2B5EF4-FFF2-40B4-BE49-F238E27FC236}">
                  <a16:creationId xmlns:a16="http://schemas.microsoft.com/office/drawing/2014/main" id="{6F0DE636-560C-4549-827A-DD5731F9A0AD}"/>
                </a:ext>
              </a:extLst>
            </p:cNvPr>
            <p:cNvSpPr/>
            <p:nvPr/>
          </p:nvSpPr>
          <p:spPr>
            <a:xfrm>
              <a:off x="3386556" y="3474524"/>
              <a:ext cx="948205" cy="948205"/>
            </a:xfrm>
            <a:prstGeom prst="roundRect">
              <a:avLst>
                <a:gd name="adj" fmla="val 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矩形: 圆角 15">
              <a:extLst>
                <a:ext uri="{FF2B5EF4-FFF2-40B4-BE49-F238E27FC236}">
                  <a16:creationId xmlns:a16="http://schemas.microsoft.com/office/drawing/2014/main" id="{2FD925D8-241D-4710-975D-7FF0F1BBDC50}"/>
                </a:ext>
              </a:extLst>
            </p:cNvPr>
            <p:cNvSpPr/>
            <p:nvPr/>
          </p:nvSpPr>
          <p:spPr>
            <a:xfrm>
              <a:off x="2316219" y="3474523"/>
              <a:ext cx="948205" cy="948205"/>
            </a:xfrm>
            <a:prstGeom prst="roundRect">
              <a:avLst>
                <a:gd name="adj" fmla="val 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41990" name="Picture 6">
            <a:extLst>
              <a:ext uri="{FF2B5EF4-FFF2-40B4-BE49-F238E27FC236}">
                <a16:creationId xmlns:a16="http://schemas.microsoft.com/office/drawing/2014/main" id="{CD1F31AA-5669-4E7F-88ED-DD401C656E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6771" y="1768249"/>
            <a:ext cx="3241790" cy="2422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992" name="Picture 8">
            <a:extLst>
              <a:ext uri="{FF2B5EF4-FFF2-40B4-BE49-F238E27FC236}">
                <a16:creationId xmlns:a16="http://schemas.microsoft.com/office/drawing/2014/main" id="{06EFC880-FA64-433B-8579-AF56CB7BF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0050" y="4600262"/>
            <a:ext cx="4761010" cy="2170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9C3A309-E547-4AF6-8770-FE649D6B7BA3}"/>
              </a:ext>
            </a:extLst>
          </p:cNvPr>
          <p:cNvSpPr txBox="1"/>
          <p:nvPr/>
        </p:nvSpPr>
        <p:spPr>
          <a:xfrm>
            <a:off x="303439" y="1278399"/>
            <a:ext cx="6096000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type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E5C07B"/>
                </a:solidFill>
                <a:effectLst/>
                <a:latin typeface="Fira Code" panose="020B0809050000020004" pitchFamily="49" charset="0"/>
              </a:rPr>
              <a:t>Camera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struct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{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Origin          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*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Vector3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LowerLeftCorner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*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Vector3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Horizontal      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*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Vector3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Vertical        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*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Vector3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u, v, w         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*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Vector3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09777382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5789618-6D11-4BC5-A1D1-CF88472C3F19}"/>
              </a:ext>
            </a:extLst>
          </p:cNvPr>
          <p:cNvSpPr txBox="1">
            <a:spLocks/>
          </p:cNvSpPr>
          <p:nvPr/>
        </p:nvSpPr>
        <p:spPr>
          <a:xfrm>
            <a:off x="390195" y="287799"/>
            <a:ext cx="8732033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</a:rPr>
              <a:t>Defocus Blur</a:t>
            </a:r>
          </a:p>
        </p:txBody>
      </p:sp>
      <p:sp>
        <p:nvSpPr>
          <p:cNvPr id="21" name="标题 1">
            <a:extLst>
              <a:ext uri="{FF2B5EF4-FFF2-40B4-BE49-F238E27FC236}">
                <a16:creationId xmlns:a16="http://schemas.microsoft.com/office/drawing/2014/main" id="{F5EB3A12-BDEA-4123-8D7F-7518F0210B75}"/>
              </a:ext>
            </a:extLst>
          </p:cNvPr>
          <p:cNvSpPr txBox="1"/>
          <p:nvPr/>
        </p:nvSpPr>
        <p:spPr>
          <a:xfrm>
            <a:off x="832855" y="6147406"/>
            <a:ext cx="3323965" cy="3227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6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  <a:sym typeface="+mn-lt"/>
              </a:rPr>
              <a:t>2020</a:t>
            </a:r>
            <a:r>
              <a:rPr lang="zh-CN" altLang="en-US" sz="16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  <a:sym typeface="+mn-lt"/>
              </a:rPr>
              <a:t> </a:t>
            </a:r>
            <a:r>
              <a:rPr lang="en-US" altLang="zh-CN" sz="16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  <a:sym typeface="+mn-lt"/>
              </a:rPr>
              <a:t>TJMSC</a:t>
            </a:r>
            <a:r>
              <a:rPr lang="zh-CN" altLang="en-US" sz="16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  <a:sym typeface="+mn-lt"/>
              </a:rPr>
              <a:t> </a:t>
            </a:r>
            <a:r>
              <a:rPr lang="en-US" altLang="zh-CN" sz="16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  <a:sym typeface="+mn-lt"/>
              </a:rPr>
              <a:t>Tech.</a:t>
            </a:r>
            <a:r>
              <a:rPr lang="zh-CN" altLang="en-US" sz="16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  <a:sym typeface="+mn-lt"/>
              </a:rPr>
              <a:t> </a:t>
            </a:r>
            <a:r>
              <a:rPr lang="en-US" altLang="zh-CN" sz="16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  <a:sym typeface="+mn-lt"/>
              </a:rPr>
              <a:t>Courses</a:t>
            </a:r>
            <a:endParaRPr lang="zh-CN" altLang="en-US" sz="1600" dirty="0">
              <a:solidFill>
                <a:schemeClr val="bg2"/>
              </a:solidFill>
              <a:latin typeface="DengXian" charset="0"/>
              <a:ea typeface="DengXian" charset="0"/>
              <a:cs typeface="DengXian" charset="0"/>
              <a:sym typeface="+mn-lt"/>
            </a:endParaRPr>
          </a:p>
        </p:txBody>
      </p:sp>
      <p:sp>
        <p:nvSpPr>
          <p:cNvPr id="22" name="标题 1">
            <a:extLst>
              <a:ext uri="{FF2B5EF4-FFF2-40B4-BE49-F238E27FC236}">
                <a16:creationId xmlns:a16="http://schemas.microsoft.com/office/drawing/2014/main" id="{BF8CD409-D2F6-4209-9982-B8AA55F4B931}"/>
              </a:ext>
            </a:extLst>
          </p:cNvPr>
          <p:cNvSpPr txBox="1"/>
          <p:nvPr/>
        </p:nvSpPr>
        <p:spPr>
          <a:xfrm>
            <a:off x="832855" y="6466785"/>
            <a:ext cx="4019097" cy="3357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  <a:sym typeface="+mn-lt"/>
              </a:rPr>
              <a:t>Raytracing In One Weekend</a:t>
            </a:r>
            <a:endParaRPr lang="zh-CN" altLang="en-US" sz="2400" dirty="0">
              <a:solidFill>
                <a:schemeClr val="bg2"/>
              </a:solidFill>
              <a:latin typeface="DengXian" charset="0"/>
              <a:ea typeface="DengXian" charset="0"/>
              <a:cs typeface="DengXian" charset="0"/>
              <a:sym typeface="+mn-lt"/>
            </a:endParaRPr>
          </a:p>
        </p:txBody>
      </p:sp>
      <p:cxnSp>
        <p:nvCxnSpPr>
          <p:cNvPr id="23" name="直接连接符 6">
            <a:extLst>
              <a:ext uri="{FF2B5EF4-FFF2-40B4-BE49-F238E27FC236}">
                <a16:creationId xmlns:a16="http://schemas.microsoft.com/office/drawing/2014/main" id="{063841C9-2EE4-493F-9776-4C72D314B5C1}"/>
              </a:ext>
            </a:extLst>
          </p:cNvPr>
          <p:cNvCxnSpPr>
            <a:cxnSpLocks/>
          </p:cNvCxnSpPr>
          <p:nvPr/>
        </p:nvCxnSpPr>
        <p:spPr>
          <a:xfrm flipV="1">
            <a:off x="832855" y="6437289"/>
            <a:ext cx="3829001" cy="1111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4" name="组合 1">
            <a:extLst>
              <a:ext uri="{FF2B5EF4-FFF2-40B4-BE49-F238E27FC236}">
                <a16:creationId xmlns:a16="http://schemas.microsoft.com/office/drawing/2014/main" id="{162F5480-D0FD-4159-990E-C8BE2A267D4F}"/>
              </a:ext>
            </a:extLst>
          </p:cNvPr>
          <p:cNvGrpSpPr/>
          <p:nvPr/>
        </p:nvGrpSpPr>
        <p:grpSpPr>
          <a:xfrm>
            <a:off x="94485" y="6161516"/>
            <a:ext cx="629511" cy="609648"/>
            <a:chOff x="2316219" y="2407725"/>
            <a:chExt cx="2018544" cy="2015004"/>
          </a:xfrm>
        </p:grpSpPr>
        <p:sp>
          <p:nvSpPr>
            <p:cNvPr id="25" name="矩形: 圆角 5">
              <a:extLst>
                <a:ext uri="{FF2B5EF4-FFF2-40B4-BE49-F238E27FC236}">
                  <a16:creationId xmlns:a16="http://schemas.microsoft.com/office/drawing/2014/main" id="{8F0F5BD2-8151-4F4B-9BEF-C3372CD9EBBF}"/>
                </a:ext>
              </a:extLst>
            </p:cNvPr>
            <p:cNvSpPr/>
            <p:nvPr/>
          </p:nvSpPr>
          <p:spPr>
            <a:xfrm>
              <a:off x="2319758" y="2407725"/>
              <a:ext cx="948205" cy="948205"/>
            </a:xfrm>
            <a:prstGeom prst="roundRect">
              <a:avLst>
                <a:gd name="adj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: 圆角 12">
              <a:extLst>
                <a:ext uri="{FF2B5EF4-FFF2-40B4-BE49-F238E27FC236}">
                  <a16:creationId xmlns:a16="http://schemas.microsoft.com/office/drawing/2014/main" id="{0EFC5F4E-CD97-4C81-8B75-78D8E1A00A60}"/>
                </a:ext>
              </a:extLst>
            </p:cNvPr>
            <p:cNvSpPr/>
            <p:nvPr/>
          </p:nvSpPr>
          <p:spPr>
            <a:xfrm>
              <a:off x="3386558" y="2407725"/>
              <a:ext cx="948205" cy="948205"/>
            </a:xfrm>
            <a:prstGeom prst="roundRect">
              <a:avLst>
                <a:gd name="adj" fmla="val 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7" name="矩形: 圆角 14">
              <a:extLst>
                <a:ext uri="{FF2B5EF4-FFF2-40B4-BE49-F238E27FC236}">
                  <a16:creationId xmlns:a16="http://schemas.microsoft.com/office/drawing/2014/main" id="{6F0DE636-560C-4549-827A-DD5731F9A0AD}"/>
                </a:ext>
              </a:extLst>
            </p:cNvPr>
            <p:cNvSpPr/>
            <p:nvPr/>
          </p:nvSpPr>
          <p:spPr>
            <a:xfrm>
              <a:off x="3386556" y="3474524"/>
              <a:ext cx="948205" cy="948205"/>
            </a:xfrm>
            <a:prstGeom prst="roundRect">
              <a:avLst>
                <a:gd name="adj" fmla="val 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矩形: 圆角 15">
              <a:extLst>
                <a:ext uri="{FF2B5EF4-FFF2-40B4-BE49-F238E27FC236}">
                  <a16:creationId xmlns:a16="http://schemas.microsoft.com/office/drawing/2014/main" id="{2FD925D8-241D-4710-975D-7FF0F1BBDC50}"/>
                </a:ext>
              </a:extLst>
            </p:cNvPr>
            <p:cNvSpPr/>
            <p:nvPr/>
          </p:nvSpPr>
          <p:spPr>
            <a:xfrm>
              <a:off x="2316219" y="3474523"/>
              <a:ext cx="948205" cy="948205"/>
            </a:xfrm>
            <a:prstGeom prst="roundRect">
              <a:avLst>
                <a:gd name="adj" fmla="val 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41990" name="Picture 6">
            <a:extLst>
              <a:ext uri="{FF2B5EF4-FFF2-40B4-BE49-F238E27FC236}">
                <a16:creationId xmlns:a16="http://schemas.microsoft.com/office/drawing/2014/main" id="{CD1F31AA-5669-4E7F-88ED-DD401C656E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6771" y="1768249"/>
            <a:ext cx="3241790" cy="2422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992" name="Picture 8">
            <a:extLst>
              <a:ext uri="{FF2B5EF4-FFF2-40B4-BE49-F238E27FC236}">
                <a16:creationId xmlns:a16="http://schemas.microsoft.com/office/drawing/2014/main" id="{06EFC880-FA64-433B-8579-AF56CB7BF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0050" y="4600262"/>
            <a:ext cx="4761010" cy="2170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9C3A309-E547-4AF6-8770-FE649D6B7BA3}"/>
              </a:ext>
            </a:extLst>
          </p:cNvPr>
          <p:cNvSpPr txBox="1"/>
          <p:nvPr/>
        </p:nvSpPr>
        <p:spPr>
          <a:xfrm>
            <a:off x="303438" y="1278399"/>
            <a:ext cx="8040461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type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E5C07B"/>
                </a:solidFill>
                <a:effectLst/>
                <a:latin typeface="Fira Code" panose="020B0809050000020004" pitchFamily="49" charset="0"/>
              </a:rPr>
              <a:t>Camera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struct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{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Origin          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*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Vector3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LowerLeftCorner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*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Vector3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Horizontal      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*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Vector3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Vertical        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*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Vector3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u, v, w         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*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Vector3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lenRadius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   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float32</a:t>
            </a:r>
            <a:endParaRPr lang="en-US" altLang="zh-CN" sz="1400" b="0" dirty="0">
              <a:solidFill>
                <a:srgbClr val="ABB2BF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}</a:t>
            </a:r>
          </a:p>
          <a:p>
            <a:b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</a:br>
            <a:r>
              <a:rPr lang="en-US" altLang="zh-CN" sz="1400" b="0" dirty="0" err="1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func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(c 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*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Camera) </a:t>
            </a:r>
            <a:r>
              <a:rPr lang="en-US" altLang="zh-CN" sz="1400" b="0" dirty="0" err="1">
                <a:solidFill>
                  <a:srgbClr val="61AFEF"/>
                </a:solidFill>
                <a:effectLst/>
                <a:latin typeface="Fira Code" panose="020B0809050000020004" pitchFamily="49" charset="0"/>
              </a:rPr>
              <a:t>GetRay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(u, v 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float32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) 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*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Ray {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altLang="zh-CN" sz="1400" b="0" dirty="0" err="1">
                <a:solidFill>
                  <a:srgbClr val="E06C75"/>
                </a:solidFill>
                <a:effectLst/>
                <a:latin typeface="Fira Code" panose="020B0809050000020004" pitchFamily="49" charset="0"/>
              </a:rPr>
              <a:t>dir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E5C07B"/>
                </a:solidFill>
                <a:effectLst/>
                <a:latin typeface="Fira Code" panose="020B0809050000020004" pitchFamily="49" charset="0"/>
              </a:rPr>
              <a:t>:=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c.LowerLeftCorner.</a:t>
            </a:r>
            <a:r>
              <a:rPr lang="en-US" altLang="zh-CN" sz="1400" b="0" dirty="0" err="1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AddVec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c.Horizontal.</a:t>
            </a:r>
            <a:r>
              <a:rPr lang="en-US" altLang="zh-CN" sz="1400" b="0" dirty="0" err="1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MulFVec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(u))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dir.</a:t>
            </a:r>
            <a:r>
              <a:rPr lang="en-US" altLang="zh-CN" sz="1400" b="0" dirty="0" err="1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Add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c.Vertical.</a:t>
            </a:r>
            <a:r>
              <a:rPr lang="en-US" altLang="zh-CN" sz="1400" b="0" dirty="0" err="1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MulFVec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(v))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dir.</a:t>
            </a:r>
            <a:r>
              <a:rPr lang="en-US" altLang="zh-CN" sz="1400" b="0" dirty="0" err="1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Sub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c.Origin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)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if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c.u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==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D19A66"/>
                </a:solidFill>
                <a:effectLst/>
                <a:latin typeface="Fira Code" panose="020B0809050000020004" pitchFamily="49" charset="0"/>
              </a:rPr>
              <a:t>nil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{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    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return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 err="1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NewRay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c.Origin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, 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dir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)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}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altLang="zh-CN" sz="1400" b="0" dirty="0" err="1">
                <a:solidFill>
                  <a:srgbClr val="E06C75"/>
                </a:solidFill>
                <a:effectLst/>
                <a:latin typeface="Fira Code" panose="020B0809050000020004" pitchFamily="49" charset="0"/>
              </a:rPr>
              <a:t>rd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E5C07B"/>
                </a:solidFill>
                <a:effectLst/>
                <a:latin typeface="Fira Code" panose="020B0809050000020004" pitchFamily="49" charset="0"/>
              </a:rPr>
              <a:t>:=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NewRandomVector3InUnitDisk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()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rd.</a:t>
            </a:r>
            <a:r>
              <a:rPr lang="en-US" altLang="zh-CN" sz="1400" b="0" dirty="0" err="1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MulF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c.lenRadius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)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altLang="zh-CN" sz="1400" b="0" dirty="0">
                <a:solidFill>
                  <a:srgbClr val="E06C75"/>
                </a:solidFill>
                <a:effectLst/>
                <a:latin typeface="Fira Code" panose="020B0809050000020004" pitchFamily="49" charset="0"/>
              </a:rPr>
              <a:t>offset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E5C07B"/>
                </a:solidFill>
                <a:effectLst/>
                <a:latin typeface="Fira Code" panose="020B0809050000020004" pitchFamily="49" charset="0"/>
              </a:rPr>
              <a:t>:=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c.u.</a:t>
            </a:r>
            <a:r>
              <a:rPr lang="en-US" altLang="zh-CN" sz="1400" b="0" dirty="0" err="1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MulFVec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rd.</a:t>
            </a:r>
            <a:r>
              <a:rPr lang="en-US" altLang="zh-CN" sz="1400" b="0" dirty="0" err="1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X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()).</a:t>
            </a:r>
            <a:r>
              <a:rPr lang="en-US" altLang="zh-CN" sz="1400" b="0" dirty="0" err="1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AddVec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c.v.</a:t>
            </a:r>
            <a:r>
              <a:rPr lang="en-US" altLang="zh-CN" sz="1400" b="0" dirty="0" err="1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MulFVec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rd.</a:t>
            </a:r>
            <a:r>
              <a:rPr lang="en-US" altLang="zh-CN" sz="1400" b="0" dirty="0" err="1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Y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()))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dir.</a:t>
            </a:r>
            <a:r>
              <a:rPr lang="en-US" altLang="zh-CN" sz="1400" b="0" dirty="0" err="1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Sub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(offset)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return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 err="1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NewRay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c.Origin.</a:t>
            </a:r>
            <a:r>
              <a:rPr lang="en-US" altLang="zh-CN" sz="1400" b="0" dirty="0" err="1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AddVec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(offset), 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dir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)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57408325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C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5789618-6D11-4BC5-A1D1-CF88472C3F19}"/>
              </a:ext>
            </a:extLst>
          </p:cNvPr>
          <p:cNvSpPr txBox="1">
            <a:spLocks/>
          </p:cNvSpPr>
          <p:nvPr/>
        </p:nvSpPr>
        <p:spPr>
          <a:xfrm>
            <a:off x="390196" y="287799"/>
            <a:ext cx="81534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</a:rPr>
              <a:t>Output a Image</a:t>
            </a:r>
          </a:p>
        </p:txBody>
      </p:sp>
      <p:sp>
        <p:nvSpPr>
          <p:cNvPr id="21" name="标题 1">
            <a:extLst>
              <a:ext uri="{FF2B5EF4-FFF2-40B4-BE49-F238E27FC236}">
                <a16:creationId xmlns:a16="http://schemas.microsoft.com/office/drawing/2014/main" id="{F5EB3A12-BDEA-4123-8D7F-7518F0210B75}"/>
              </a:ext>
            </a:extLst>
          </p:cNvPr>
          <p:cNvSpPr txBox="1"/>
          <p:nvPr/>
        </p:nvSpPr>
        <p:spPr>
          <a:xfrm>
            <a:off x="832855" y="6147406"/>
            <a:ext cx="3323965" cy="3227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6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  <a:sym typeface="+mn-lt"/>
              </a:rPr>
              <a:t>2020</a:t>
            </a:r>
            <a:r>
              <a:rPr lang="zh-CN" altLang="en-US" sz="16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  <a:sym typeface="+mn-lt"/>
              </a:rPr>
              <a:t> </a:t>
            </a:r>
            <a:r>
              <a:rPr lang="en-US" altLang="zh-CN" sz="16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  <a:sym typeface="+mn-lt"/>
              </a:rPr>
              <a:t>TJMSC</a:t>
            </a:r>
            <a:r>
              <a:rPr lang="zh-CN" altLang="en-US" sz="16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  <a:sym typeface="+mn-lt"/>
              </a:rPr>
              <a:t> </a:t>
            </a:r>
            <a:r>
              <a:rPr lang="en-US" altLang="zh-CN" sz="16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  <a:sym typeface="+mn-lt"/>
              </a:rPr>
              <a:t>Tech.</a:t>
            </a:r>
            <a:r>
              <a:rPr lang="zh-CN" altLang="en-US" sz="16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  <a:sym typeface="+mn-lt"/>
              </a:rPr>
              <a:t> </a:t>
            </a:r>
            <a:r>
              <a:rPr lang="en-US" altLang="zh-CN" sz="16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  <a:sym typeface="+mn-lt"/>
              </a:rPr>
              <a:t>Courses</a:t>
            </a:r>
            <a:endParaRPr lang="zh-CN" altLang="en-US" sz="1600" dirty="0">
              <a:solidFill>
                <a:schemeClr val="bg2"/>
              </a:solidFill>
              <a:latin typeface="DengXian" charset="0"/>
              <a:ea typeface="DengXian" charset="0"/>
              <a:cs typeface="DengXian" charset="0"/>
              <a:sym typeface="+mn-lt"/>
            </a:endParaRPr>
          </a:p>
        </p:txBody>
      </p:sp>
      <p:sp>
        <p:nvSpPr>
          <p:cNvPr id="22" name="标题 1">
            <a:extLst>
              <a:ext uri="{FF2B5EF4-FFF2-40B4-BE49-F238E27FC236}">
                <a16:creationId xmlns:a16="http://schemas.microsoft.com/office/drawing/2014/main" id="{BF8CD409-D2F6-4209-9982-B8AA55F4B931}"/>
              </a:ext>
            </a:extLst>
          </p:cNvPr>
          <p:cNvSpPr txBox="1"/>
          <p:nvPr/>
        </p:nvSpPr>
        <p:spPr>
          <a:xfrm>
            <a:off x="832855" y="6466785"/>
            <a:ext cx="4019097" cy="3357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  <a:sym typeface="+mn-lt"/>
              </a:rPr>
              <a:t>Raytracing In One Weekend</a:t>
            </a:r>
            <a:endParaRPr lang="zh-CN" altLang="en-US" sz="2400" dirty="0">
              <a:solidFill>
                <a:schemeClr val="bg2"/>
              </a:solidFill>
              <a:latin typeface="DengXian" charset="0"/>
              <a:ea typeface="DengXian" charset="0"/>
              <a:cs typeface="DengXian" charset="0"/>
              <a:sym typeface="+mn-lt"/>
            </a:endParaRPr>
          </a:p>
        </p:txBody>
      </p:sp>
      <p:cxnSp>
        <p:nvCxnSpPr>
          <p:cNvPr id="23" name="直接连接符 6">
            <a:extLst>
              <a:ext uri="{FF2B5EF4-FFF2-40B4-BE49-F238E27FC236}">
                <a16:creationId xmlns:a16="http://schemas.microsoft.com/office/drawing/2014/main" id="{063841C9-2EE4-493F-9776-4C72D314B5C1}"/>
              </a:ext>
            </a:extLst>
          </p:cNvPr>
          <p:cNvCxnSpPr>
            <a:cxnSpLocks/>
          </p:cNvCxnSpPr>
          <p:nvPr/>
        </p:nvCxnSpPr>
        <p:spPr>
          <a:xfrm flipV="1">
            <a:off x="832855" y="6437289"/>
            <a:ext cx="3829001" cy="1111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4" name="组合 1">
            <a:extLst>
              <a:ext uri="{FF2B5EF4-FFF2-40B4-BE49-F238E27FC236}">
                <a16:creationId xmlns:a16="http://schemas.microsoft.com/office/drawing/2014/main" id="{162F5480-D0FD-4159-990E-C8BE2A267D4F}"/>
              </a:ext>
            </a:extLst>
          </p:cNvPr>
          <p:cNvGrpSpPr/>
          <p:nvPr/>
        </p:nvGrpSpPr>
        <p:grpSpPr>
          <a:xfrm>
            <a:off x="94485" y="6161516"/>
            <a:ext cx="629511" cy="609648"/>
            <a:chOff x="2316219" y="2407725"/>
            <a:chExt cx="2018544" cy="2015004"/>
          </a:xfrm>
        </p:grpSpPr>
        <p:sp>
          <p:nvSpPr>
            <p:cNvPr id="25" name="矩形: 圆角 5">
              <a:extLst>
                <a:ext uri="{FF2B5EF4-FFF2-40B4-BE49-F238E27FC236}">
                  <a16:creationId xmlns:a16="http://schemas.microsoft.com/office/drawing/2014/main" id="{8F0F5BD2-8151-4F4B-9BEF-C3372CD9EBBF}"/>
                </a:ext>
              </a:extLst>
            </p:cNvPr>
            <p:cNvSpPr/>
            <p:nvPr/>
          </p:nvSpPr>
          <p:spPr>
            <a:xfrm>
              <a:off x="2319758" y="2407725"/>
              <a:ext cx="948205" cy="948205"/>
            </a:xfrm>
            <a:prstGeom prst="roundRect">
              <a:avLst>
                <a:gd name="adj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2"/>
                </a:solidFill>
              </a:endParaRPr>
            </a:p>
          </p:txBody>
        </p:sp>
        <p:sp>
          <p:nvSpPr>
            <p:cNvPr id="26" name="矩形: 圆角 12">
              <a:extLst>
                <a:ext uri="{FF2B5EF4-FFF2-40B4-BE49-F238E27FC236}">
                  <a16:creationId xmlns:a16="http://schemas.microsoft.com/office/drawing/2014/main" id="{0EFC5F4E-CD97-4C81-8B75-78D8E1A00A60}"/>
                </a:ext>
              </a:extLst>
            </p:cNvPr>
            <p:cNvSpPr/>
            <p:nvPr/>
          </p:nvSpPr>
          <p:spPr>
            <a:xfrm>
              <a:off x="3386558" y="2407725"/>
              <a:ext cx="948205" cy="948205"/>
            </a:xfrm>
            <a:prstGeom prst="roundRect">
              <a:avLst>
                <a:gd name="adj" fmla="val 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2"/>
                </a:solidFill>
              </a:endParaRPr>
            </a:p>
          </p:txBody>
        </p:sp>
        <p:sp>
          <p:nvSpPr>
            <p:cNvPr id="27" name="矩形: 圆角 14">
              <a:extLst>
                <a:ext uri="{FF2B5EF4-FFF2-40B4-BE49-F238E27FC236}">
                  <a16:creationId xmlns:a16="http://schemas.microsoft.com/office/drawing/2014/main" id="{6F0DE636-560C-4549-827A-DD5731F9A0AD}"/>
                </a:ext>
              </a:extLst>
            </p:cNvPr>
            <p:cNvSpPr/>
            <p:nvPr/>
          </p:nvSpPr>
          <p:spPr>
            <a:xfrm>
              <a:off x="3386556" y="3474524"/>
              <a:ext cx="948205" cy="948205"/>
            </a:xfrm>
            <a:prstGeom prst="roundRect">
              <a:avLst>
                <a:gd name="adj" fmla="val 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2"/>
                </a:solidFill>
              </a:endParaRPr>
            </a:p>
          </p:txBody>
        </p:sp>
        <p:sp>
          <p:nvSpPr>
            <p:cNvPr id="28" name="矩形: 圆角 15">
              <a:extLst>
                <a:ext uri="{FF2B5EF4-FFF2-40B4-BE49-F238E27FC236}">
                  <a16:creationId xmlns:a16="http://schemas.microsoft.com/office/drawing/2014/main" id="{2FD925D8-241D-4710-975D-7FF0F1BBDC50}"/>
                </a:ext>
              </a:extLst>
            </p:cNvPr>
            <p:cNvSpPr/>
            <p:nvPr/>
          </p:nvSpPr>
          <p:spPr>
            <a:xfrm>
              <a:off x="2316219" y="3474523"/>
              <a:ext cx="948205" cy="948205"/>
            </a:xfrm>
            <a:prstGeom prst="roundRect">
              <a:avLst>
                <a:gd name="adj" fmla="val 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2"/>
                </a:solidFill>
              </a:endParaRPr>
            </a:p>
          </p:txBody>
        </p:sp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6CEB4070-404B-47D3-ADF0-C653B3DE5E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743" y="3021794"/>
            <a:ext cx="3810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矩形 1">
            <a:extLst>
              <a:ext uri="{FF2B5EF4-FFF2-40B4-BE49-F238E27FC236}">
                <a16:creationId xmlns:a16="http://schemas.microsoft.com/office/drawing/2014/main" id="{79E90EEE-06CA-4124-B4F9-0C2F148F99DE}"/>
              </a:ext>
            </a:extLst>
          </p:cNvPr>
          <p:cNvSpPr/>
          <p:nvPr/>
        </p:nvSpPr>
        <p:spPr>
          <a:xfrm>
            <a:off x="723995" y="1413832"/>
            <a:ext cx="10259691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solidFill>
                  <a:schemeClr val="bg2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What is color?</a:t>
            </a:r>
          </a:p>
          <a:p>
            <a:endParaRPr lang="en-US" altLang="zh-CN" sz="2800" dirty="0">
              <a:solidFill>
                <a:schemeClr val="bg2"/>
              </a:solidFill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r>
              <a:rPr lang="en-US" altLang="zh-CN" sz="2800" dirty="0">
                <a:solidFill>
                  <a:schemeClr val="bg2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RGB Model?</a:t>
            </a:r>
          </a:p>
        </p:txBody>
      </p:sp>
      <p:pic>
        <p:nvPicPr>
          <p:cNvPr id="9" name="Additive_colors.ogv.480p.vp9">
            <a:hlinkClick r:id="" action="ppaction://media"/>
            <a:extLst>
              <a:ext uri="{FF2B5EF4-FFF2-40B4-BE49-F238E27FC236}">
                <a16:creationId xmlns:a16="http://schemas.microsoft.com/office/drawing/2014/main" id="{76CAF126-C7A0-43CD-A46E-A3660F12783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704995" y="1700767"/>
            <a:ext cx="7184951" cy="4038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99634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333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5789618-6D11-4BC5-A1D1-CF88472C3F19}"/>
              </a:ext>
            </a:extLst>
          </p:cNvPr>
          <p:cNvSpPr txBox="1">
            <a:spLocks/>
          </p:cNvSpPr>
          <p:nvPr/>
        </p:nvSpPr>
        <p:spPr>
          <a:xfrm>
            <a:off x="390195" y="287799"/>
            <a:ext cx="8732033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</a:rPr>
              <a:t>Defocus Blur</a:t>
            </a:r>
          </a:p>
        </p:txBody>
      </p:sp>
      <p:sp>
        <p:nvSpPr>
          <p:cNvPr id="21" name="标题 1">
            <a:extLst>
              <a:ext uri="{FF2B5EF4-FFF2-40B4-BE49-F238E27FC236}">
                <a16:creationId xmlns:a16="http://schemas.microsoft.com/office/drawing/2014/main" id="{F5EB3A12-BDEA-4123-8D7F-7518F0210B75}"/>
              </a:ext>
            </a:extLst>
          </p:cNvPr>
          <p:cNvSpPr txBox="1"/>
          <p:nvPr/>
        </p:nvSpPr>
        <p:spPr>
          <a:xfrm>
            <a:off x="832855" y="6147406"/>
            <a:ext cx="3323965" cy="3227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6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  <a:sym typeface="+mn-lt"/>
              </a:rPr>
              <a:t>2020</a:t>
            </a:r>
            <a:r>
              <a:rPr lang="zh-CN" altLang="en-US" sz="16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  <a:sym typeface="+mn-lt"/>
              </a:rPr>
              <a:t> </a:t>
            </a:r>
            <a:r>
              <a:rPr lang="en-US" altLang="zh-CN" sz="16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  <a:sym typeface="+mn-lt"/>
              </a:rPr>
              <a:t>TJMSC</a:t>
            </a:r>
            <a:r>
              <a:rPr lang="zh-CN" altLang="en-US" sz="16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  <a:sym typeface="+mn-lt"/>
              </a:rPr>
              <a:t> </a:t>
            </a:r>
            <a:r>
              <a:rPr lang="en-US" altLang="zh-CN" sz="16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  <a:sym typeface="+mn-lt"/>
              </a:rPr>
              <a:t>Tech.</a:t>
            </a:r>
            <a:r>
              <a:rPr lang="zh-CN" altLang="en-US" sz="16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  <a:sym typeface="+mn-lt"/>
              </a:rPr>
              <a:t> </a:t>
            </a:r>
            <a:r>
              <a:rPr lang="en-US" altLang="zh-CN" sz="16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  <a:sym typeface="+mn-lt"/>
              </a:rPr>
              <a:t>Courses</a:t>
            </a:r>
            <a:endParaRPr lang="zh-CN" altLang="en-US" sz="1600" dirty="0">
              <a:solidFill>
                <a:schemeClr val="bg2"/>
              </a:solidFill>
              <a:latin typeface="DengXian" charset="0"/>
              <a:ea typeface="DengXian" charset="0"/>
              <a:cs typeface="DengXian" charset="0"/>
              <a:sym typeface="+mn-lt"/>
            </a:endParaRPr>
          </a:p>
        </p:txBody>
      </p:sp>
      <p:sp>
        <p:nvSpPr>
          <p:cNvPr id="22" name="标题 1">
            <a:extLst>
              <a:ext uri="{FF2B5EF4-FFF2-40B4-BE49-F238E27FC236}">
                <a16:creationId xmlns:a16="http://schemas.microsoft.com/office/drawing/2014/main" id="{BF8CD409-D2F6-4209-9982-B8AA55F4B931}"/>
              </a:ext>
            </a:extLst>
          </p:cNvPr>
          <p:cNvSpPr txBox="1"/>
          <p:nvPr/>
        </p:nvSpPr>
        <p:spPr>
          <a:xfrm>
            <a:off x="832855" y="6466785"/>
            <a:ext cx="4019097" cy="3357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  <a:sym typeface="+mn-lt"/>
              </a:rPr>
              <a:t>Raytracing In One Weekend</a:t>
            </a:r>
            <a:endParaRPr lang="zh-CN" altLang="en-US" sz="2400" dirty="0">
              <a:solidFill>
                <a:schemeClr val="bg2"/>
              </a:solidFill>
              <a:latin typeface="DengXian" charset="0"/>
              <a:ea typeface="DengXian" charset="0"/>
              <a:cs typeface="DengXian" charset="0"/>
              <a:sym typeface="+mn-lt"/>
            </a:endParaRPr>
          </a:p>
        </p:txBody>
      </p:sp>
      <p:cxnSp>
        <p:nvCxnSpPr>
          <p:cNvPr id="23" name="直接连接符 6">
            <a:extLst>
              <a:ext uri="{FF2B5EF4-FFF2-40B4-BE49-F238E27FC236}">
                <a16:creationId xmlns:a16="http://schemas.microsoft.com/office/drawing/2014/main" id="{063841C9-2EE4-493F-9776-4C72D314B5C1}"/>
              </a:ext>
            </a:extLst>
          </p:cNvPr>
          <p:cNvCxnSpPr>
            <a:cxnSpLocks/>
          </p:cNvCxnSpPr>
          <p:nvPr/>
        </p:nvCxnSpPr>
        <p:spPr>
          <a:xfrm flipV="1">
            <a:off x="832855" y="6437289"/>
            <a:ext cx="3829001" cy="1111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4" name="组合 1">
            <a:extLst>
              <a:ext uri="{FF2B5EF4-FFF2-40B4-BE49-F238E27FC236}">
                <a16:creationId xmlns:a16="http://schemas.microsoft.com/office/drawing/2014/main" id="{162F5480-D0FD-4159-990E-C8BE2A267D4F}"/>
              </a:ext>
            </a:extLst>
          </p:cNvPr>
          <p:cNvGrpSpPr/>
          <p:nvPr/>
        </p:nvGrpSpPr>
        <p:grpSpPr>
          <a:xfrm>
            <a:off x="94485" y="6161516"/>
            <a:ext cx="629511" cy="609648"/>
            <a:chOff x="2316219" y="2407725"/>
            <a:chExt cx="2018544" cy="2015004"/>
          </a:xfrm>
        </p:grpSpPr>
        <p:sp>
          <p:nvSpPr>
            <p:cNvPr id="25" name="矩形: 圆角 5">
              <a:extLst>
                <a:ext uri="{FF2B5EF4-FFF2-40B4-BE49-F238E27FC236}">
                  <a16:creationId xmlns:a16="http://schemas.microsoft.com/office/drawing/2014/main" id="{8F0F5BD2-8151-4F4B-9BEF-C3372CD9EBBF}"/>
                </a:ext>
              </a:extLst>
            </p:cNvPr>
            <p:cNvSpPr/>
            <p:nvPr/>
          </p:nvSpPr>
          <p:spPr>
            <a:xfrm>
              <a:off x="2319758" y="2407725"/>
              <a:ext cx="948205" cy="948205"/>
            </a:xfrm>
            <a:prstGeom prst="roundRect">
              <a:avLst>
                <a:gd name="adj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: 圆角 12">
              <a:extLst>
                <a:ext uri="{FF2B5EF4-FFF2-40B4-BE49-F238E27FC236}">
                  <a16:creationId xmlns:a16="http://schemas.microsoft.com/office/drawing/2014/main" id="{0EFC5F4E-CD97-4C81-8B75-78D8E1A00A60}"/>
                </a:ext>
              </a:extLst>
            </p:cNvPr>
            <p:cNvSpPr/>
            <p:nvPr/>
          </p:nvSpPr>
          <p:spPr>
            <a:xfrm>
              <a:off x="3386558" y="2407725"/>
              <a:ext cx="948205" cy="948205"/>
            </a:xfrm>
            <a:prstGeom prst="roundRect">
              <a:avLst>
                <a:gd name="adj" fmla="val 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7" name="矩形: 圆角 14">
              <a:extLst>
                <a:ext uri="{FF2B5EF4-FFF2-40B4-BE49-F238E27FC236}">
                  <a16:creationId xmlns:a16="http://schemas.microsoft.com/office/drawing/2014/main" id="{6F0DE636-560C-4549-827A-DD5731F9A0AD}"/>
                </a:ext>
              </a:extLst>
            </p:cNvPr>
            <p:cNvSpPr/>
            <p:nvPr/>
          </p:nvSpPr>
          <p:spPr>
            <a:xfrm>
              <a:off x="3386556" y="3474524"/>
              <a:ext cx="948205" cy="948205"/>
            </a:xfrm>
            <a:prstGeom prst="roundRect">
              <a:avLst>
                <a:gd name="adj" fmla="val 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矩形: 圆角 15">
              <a:extLst>
                <a:ext uri="{FF2B5EF4-FFF2-40B4-BE49-F238E27FC236}">
                  <a16:creationId xmlns:a16="http://schemas.microsoft.com/office/drawing/2014/main" id="{2FD925D8-241D-4710-975D-7FF0F1BBDC50}"/>
                </a:ext>
              </a:extLst>
            </p:cNvPr>
            <p:cNvSpPr/>
            <p:nvPr/>
          </p:nvSpPr>
          <p:spPr>
            <a:xfrm>
              <a:off x="2316219" y="3474523"/>
              <a:ext cx="948205" cy="948205"/>
            </a:xfrm>
            <a:prstGeom prst="roundRect">
              <a:avLst>
                <a:gd name="adj" fmla="val 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41990" name="Picture 6">
            <a:extLst>
              <a:ext uri="{FF2B5EF4-FFF2-40B4-BE49-F238E27FC236}">
                <a16:creationId xmlns:a16="http://schemas.microsoft.com/office/drawing/2014/main" id="{CD1F31AA-5669-4E7F-88ED-DD401C656E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6771" y="1768249"/>
            <a:ext cx="3241790" cy="2422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992" name="Picture 8">
            <a:extLst>
              <a:ext uri="{FF2B5EF4-FFF2-40B4-BE49-F238E27FC236}">
                <a16:creationId xmlns:a16="http://schemas.microsoft.com/office/drawing/2014/main" id="{06EFC880-FA64-433B-8579-AF56CB7BF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0050" y="4600262"/>
            <a:ext cx="4761010" cy="2170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9C3A309-E547-4AF6-8770-FE649D6B7BA3}"/>
              </a:ext>
            </a:extLst>
          </p:cNvPr>
          <p:cNvSpPr txBox="1"/>
          <p:nvPr/>
        </p:nvSpPr>
        <p:spPr>
          <a:xfrm>
            <a:off x="303438" y="1278399"/>
            <a:ext cx="8040461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0" dirty="0" err="1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func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 err="1">
                <a:solidFill>
                  <a:srgbClr val="61AFEF"/>
                </a:solidFill>
                <a:effectLst/>
                <a:latin typeface="Fira Code" panose="020B0809050000020004" pitchFamily="49" charset="0"/>
              </a:rPr>
              <a:t>NewCameraWithFocusOptions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(center, 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lookAt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, 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vUp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*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Vector3,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vFov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, 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aspectRatio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, aperture, 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focusDist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float32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) 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*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Camera {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altLang="zh-CN" sz="1400" b="0" dirty="0">
                <a:solidFill>
                  <a:srgbClr val="E06C75"/>
                </a:solidFill>
                <a:effectLst/>
                <a:latin typeface="Fira Code" panose="020B0809050000020004" pitchFamily="49" charset="0"/>
              </a:rPr>
              <a:t>theta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E5C07B"/>
                </a:solidFill>
                <a:effectLst/>
                <a:latin typeface="Fira Code" panose="020B0809050000020004" pitchFamily="49" charset="0"/>
              </a:rPr>
              <a:t>:=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 err="1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ToRadians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vFov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)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altLang="zh-CN" sz="1400" b="0" dirty="0">
                <a:solidFill>
                  <a:srgbClr val="E06C75"/>
                </a:solidFill>
                <a:effectLst/>
                <a:latin typeface="Fira Code" panose="020B0809050000020004" pitchFamily="49" charset="0"/>
              </a:rPr>
              <a:t>h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E5C07B"/>
                </a:solidFill>
                <a:effectLst/>
                <a:latin typeface="Fira Code" panose="020B0809050000020004" pitchFamily="49" charset="0"/>
              </a:rPr>
              <a:t>:=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math32.</a:t>
            </a:r>
            <a:r>
              <a:rPr lang="en-US" altLang="zh-CN" sz="1400" b="0" dirty="0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TanGo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(theta 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/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D19A66"/>
                </a:solidFill>
                <a:effectLst/>
                <a:latin typeface="Fira Code" panose="020B0809050000020004" pitchFamily="49" charset="0"/>
              </a:rPr>
              <a:t>2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)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altLang="zh-CN" sz="1400" b="0" dirty="0" err="1">
                <a:solidFill>
                  <a:srgbClr val="E06C75"/>
                </a:solidFill>
                <a:effectLst/>
                <a:latin typeface="Fira Code" panose="020B0809050000020004" pitchFamily="49" charset="0"/>
              </a:rPr>
              <a:t>viewportHeight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E5C07B"/>
                </a:solidFill>
                <a:effectLst/>
                <a:latin typeface="Fira Code" panose="020B0809050000020004" pitchFamily="49" charset="0"/>
              </a:rPr>
              <a:t>:=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D19A66"/>
                </a:solidFill>
                <a:effectLst/>
                <a:latin typeface="Fira Code" panose="020B0809050000020004" pitchFamily="49" charset="0"/>
              </a:rPr>
              <a:t>2.0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*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h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altLang="zh-CN" sz="1400" b="0" dirty="0" err="1">
                <a:solidFill>
                  <a:srgbClr val="E06C75"/>
                </a:solidFill>
                <a:effectLst/>
                <a:latin typeface="Fira Code" panose="020B0809050000020004" pitchFamily="49" charset="0"/>
              </a:rPr>
              <a:t>viewportWidth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E5C07B"/>
                </a:solidFill>
                <a:effectLst/>
                <a:latin typeface="Fira Code" panose="020B0809050000020004" pitchFamily="49" charset="0"/>
              </a:rPr>
              <a:t>:=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aspectRatio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*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viewportHeight</a:t>
            </a:r>
            <a:endParaRPr lang="en-US" altLang="zh-CN" sz="1400" b="0" dirty="0">
              <a:solidFill>
                <a:srgbClr val="ABB2BF"/>
              </a:solidFill>
              <a:effectLst/>
              <a:latin typeface="Fira Code" panose="020B0809050000020004" pitchFamily="49" charset="0"/>
            </a:endParaRPr>
          </a:p>
          <a:p>
            <a:b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</a:b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altLang="zh-CN" sz="1400" b="0" dirty="0">
                <a:solidFill>
                  <a:srgbClr val="E06C75"/>
                </a:solidFill>
                <a:effectLst/>
                <a:latin typeface="Fira Code" panose="020B0809050000020004" pitchFamily="49" charset="0"/>
              </a:rPr>
              <a:t>w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E5C07B"/>
                </a:solidFill>
                <a:effectLst/>
                <a:latin typeface="Fira Code" panose="020B0809050000020004" pitchFamily="49" charset="0"/>
              </a:rPr>
              <a:t>:=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center.</a:t>
            </a:r>
            <a:r>
              <a:rPr lang="en-US" altLang="zh-CN" sz="1400" b="0" dirty="0" err="1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SubVec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lookAt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).</a:t>
            </a:r>
            <a:r>
              <a:rPr lang="en-US" altLang="zh-CN" sz="1400" b="0" dirty="0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Unit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()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altLang="zh-CN" sz="1400" b="0" dirty="0">
                <a:solidFill>
                  <a:srgbClr val="E06C75"/>
                </a:solidFill>
                <a:effectLst/>
                <a:latin typeface="Fira Code" panose="020B0809050000020004" pitchFamily="49" charset="0"/>
              </a:rPr>
              <a:t>u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E5C07B"/>
                </a:solidFill>
                <a:effectLst/>
                <a:latin typeface="Fira Code" panose="020B0809050000020004" pitchFamily="49" charset="0"/>
              </a:rPr>
              <a:t>:=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vUp.</a:t>
            </a:r>
            <a:r>
              <a:rPr lang="en-US" altLang="zh-CN" sz="1400" b="0" dirty="0" err="1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Cross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(w).</a:t>
            </a:r>
            <a:r>
              <a:rPr lang="en-US" altLang="zh-CN" sz="1400" b="0" dirty="0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Unit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()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altLang="zh-CN" sz="1400" b="0" dirty="0">
                <a:solidFill>
                  <a:srgbClr val="E06C75"/>
                </a:solidFill>
                <a:effectLst/>
                <a:latin typeface="Fira Code" panose="020B0809050000020004" pitchFamily="49" charset="0"/>
              </a:rPr>
              <a:t>v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E5C07B"/>
                </a:solidFill>
                <a:effectLst/>
                <a:latin typeface="Fira Code" panose="020B0809050000020004" pitchFamily="49" charset="0"/>
              </a:rPr>
              <a:t>:=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w.</a:t>
            </a:r>
            <a:r>
              <a:rPr lang="en-US" altLang="zh-CN" sz="1400" b="0" dirty="0" err="1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Cross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(u)</a:t>
            </a:r>
          </a:p>
          <a:p>
            <a:b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</a:b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altLang="zh-CN" sz="1400" b="0" dirty="0">
                <a:solidFill>
                  <a:srgbClr val="E06C75"/>
                </a:solidFill>
                <a:effectLst/>
                <a:latin typeface="Fira Code" panose="020B0809050000020004" pitchFamily="49" charset="0"/>
              </a:rPr>
              <a:t>ret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E5C07B"/>
                </a:solidFill>
                <a:effectLst/>
                <a:latin typeface="Fira Code" panose="020B0809050000020004" pitchFamily="49" charset="0"/>
              </a:rPr>
              <a:t>:=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&amp;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Camera{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    center,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    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center.</a:t>
            </a:r>
            <a:r>
              <a:rPr lang="en-US" altLang="zh-CN" sz="1400" b="0" dirty="0" err="1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SubVec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w.</a:t>
            </a:r>
            <a:r>
              <a:rPr lang="en-US" altLang="zh-CN" sz="1400" b="0" dirty="0" err="1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MulFVec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focusDist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)),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    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u.</a:t>
            </a:r>
            <a:r>
              <a:rPr lang="en-US" altLang="zh-CN" sz="1400" b="0" dirty="0" err="1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MulFVec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focusDist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*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viewportWidth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),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    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v.</a:t>
            </a:r>
            <a:r>
              <a:rPr lang="en-US" altLang="zh-CN" sz="1400" b="0" dirty="0" err="1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MulFVec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focusDist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*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viewportHeight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),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    u, v, w, aperture 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/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D19A66"/>
                </a:solidFill>
                <a:effectLst/>
                <a:latin typeface="Fira Code" panose="020B0809050000020004" pitchFamily="49" charset="0"/>
              </a:rPr>
              <a:t>2.0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,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}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ret.LowerLeftCorner.</a:t>
            </a:r>
            <a:r>
              <a:rPr lang="en-US" altLang="zh-CN" sz="1400" b="0" dirty="0" err="1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Add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ret.Horizontal.</a:t>
            </a:r>
            <a:r>
              <a:rPr lang="en-US" altLang="zh-CN" sz="1400" b="0" dirty="0" err="1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DivFVec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-</a:t>
            </a:r>
            <a:r>
              <a:rPr lang="en-US" altLang="zh-CN" sz="1400" b="0" dirty="0">
                <a:solidFill>
                  <a:srgbClr val="D19A66"/>
                </a:solidFill>
                <a:effectLst/>
                <a:latin typeface="Fira Code" panose="020B0809050000020004" pitchFamily="49" charset="0"/>
              </a:rPr>
              <a:t>2.0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))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ret.LowerLeftCorner.</a:t>
            </a:r>
            <a:r>
              <a:rPr lang="en-US" altLang="zh-CN" sz="1400" b="0" dirty="0" err="1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Add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ret.Vertical.</a:t>
            </a:r>
            <a:r>
              <a:rPr lang="en-US" altLang="zh-CN" sz="1400" b="0" dirty="0" err="1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DivFVec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-</a:t>
            </a:r>
            <a:r>
              <a:rPr lang="en-US" altLang="zh-CN" sz="1400" b="0" dirty="0">
                <a:solidFill>
                  <a:srgbClr val="D19A66"/>
                </a:solidFill>
                <a:effectLst/>
                <a:latin typeface="Fira Code" panose="020B0809050000020004" pitchFamily="49" charset="0"/>
              </a:rPr>
              <a:t>2.0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))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return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ret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19308278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5789618-6D11-4BC5-A1D1-CF88472C3F19}"/>
              </a:ext>
            </a:extLst>
          </p:cNvPr>
          <p:cNvSpPr txBox="1">
            <a:spLocks/>
          </p:cNvSpPr>
          <p:nvPr/>
        </p:nvSpPr>
        <p:spPr>
          <a:xfrm>
            <a:off x="390195" y="287799"/>
            <a:ext cx="8732033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</a:rPr>
              <a:t>Defocus Blur</a:t>
            </a:r>
          </a:p>
        </p:txBody>
      </p:sp>
      <p:sp>
        <p:nvSpPr>
          <p:cNvPr id="21" name="标题 1">
            <a:extLst>
              <a:ext uri="{FF2B5EF4-FFF2-40B4-BE49-F238E27FC236}">
                <a16:creationId xmlns:a16="http://schemas.microsoft.com/office/drawing/2014/main" id="{F5EB3A12-BDEA-4123-8D7F-7518F0210B75}"/>
              </a:ext>
            </a:extLst>
          </p:cNvPr>
          <p:cNvSpPr txBox="1"/>
          <p:nvPr/>
        </p:nvSpPr>
        <p:spPr>
          <a:xfrm>
            <a:off x="832855" y="6147406"/>
            <a:ext cx="3323965" cy="3227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6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  <a:sym typeface="+mn-lt"/>
              </a:rPr>
              <a:t>2020</a:t>
            </a:r>
            <a:r>
              <a:rPr lang="zh-CN" altLang="en-US" sz="16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  <a:sym typeface="+mn-lt"/>
              </a:rPr>
              <a:t> </a:t>
            </a:r>
            <a:r>
              <a:rPr lang="en-US" altLang="zh-CN" sz="16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  <a:sym typeface="+mn-lt"/>
              </a:rPr>
              <a:t>TJMSC</a:t>
            </a:r>
            <a:r>
              <a:rPr lang="zh-CN" altLang="en-US" sz="16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  <a:sym typeface="+mn-lt"/>
              </a:rPr>
              <a:t> </a:t>
            </a:r>
            <a:r>
              <a:rPr lang="en-US" altLang="zh-CN" sz="16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  <a:sym typeface="+mn-lt"/>
              </a:rPr>
              <a:t>Tech.</a:t>
            </a:r>
            <a:r>
              <a:rPr lang="zh-CN" altLang="en-US" sz="16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  <a:sym typeface="+mn-lt"/>
              </a:rPr>
              <a:t> </a:t>
            </a:r>
            <a:r>
              <a:rPr lang="en-US" altLang="zh-CN" sz="16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  <a:sym typeface="+mn-lt"/>
              </a:rPr>
              <a:t>Courses</a:t>
            </a:r>
            <a:endParaRPr lang="zh-CN" altLang="en-US" sz="1600" dirty="0">
              <a:solidFill>
                <a:schemeClr val="bg2"/>
              </a:solidFill>
              <a:latin typeface="DengXian" charset="0"/>
              <a:ea typeface="DengXian" charset="0"/>
              <a:cs typeface="DengXian" charset="0"/>
              <a:sym typeface="+mn-lt"/>
            </a:endParaRPr>
          </a:p>
        </p:txBody>
      </p:sp>
      <p:sp>
        <p:nvSpPr>
          <p:cNvPr id="22" name="标题 1">
            <a:extLst>
              <a:ext uri="{FF2B5EF4-FFF2-40B4-BE49-F238E27FC236}">
                <a16:creationId xmlns:a16="http://schemas.microsoft.com/office/drawing/2014/main" id="{BF8CD409-D2F6-4209-9982-B8AA55F4B931}"/>
              </a:ext>
            </a:extLst>
          </p:cNvPr>
          <p:cNvSpPr txBox="1"/>
          <p:nvPr/>
        </p:nvSpPr>
        <p:spPr>
          <a:xfrm>
            <a:off x="832855" y="6466785"/>
            <a:ext cx="4019097" cy="3357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  <a:sym typeface="+mn-lt"/>
              </a:rPr>
              <a:t>Raytracing In One Weekend</a:t>
            </a:r>
            <a:endParaRPr lang="zh-CN" altLang="en-US" sz="2400" dirty="0">
              <a:solidFill>
                <a:schemeClr val="bg2"/>
              </a:solidFill>
              <a:latin typeface="DengXian" charset="0"/>
              <a:ea typeface="DengXian" charset="0"/>
              <a:cs typeface="DengXian" charset="0"/>
              <a:sym typeface="+mn-lt"/>
            </a:endParaRPr>
          </a:p>
        </p:txBody>
      </p:sp>
      <p:cxnSp>
        <p:nvCxnSpPr>
          <p:cNvPr id="23" name="直接连接符 6">
            <a:extLst>
              <a:ext uri="{FF2B5EF4-FFF2-40B4-BE49-F238E27FC236}">
                <a16:creationId xmlns:a16="http://schemas.microsoft.com/office/drawing/2014/main" id="{063841C9-2EE4-493F-9776-4C72D314B5C1}"/>
              </a:ext>
            </a:extLst>
          </p:cNvPr>
          <p:cNvCxnSpPr>
            <a:cxnSpLocks/>
          </p:cNvCxnSpPr>
          <p:nvPr/>
        </p:nvCxnSpPr>
        <p:spPr>
          <a:xfrm flipV="1">
            <a:off x="832855" y="6437289"/>
            <a:ext cx="3829001" cy="1111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4" name="组合 1">
            <a:extLst>
              <a:ext uri="{FF2B5EF4-FFF2-40B4-BE49-F238E27FC236}">
                <a16:creationId xmlns:a16="http://schemas.microsoft.com/office/drawing/2014/main" id="{162F5480-D0FD-4159-990E-C8BE2A267D4F}"/>
              </a:ext>
            </a:extLst>
          </p:cNvPr>
          <p:cNvGrpSpPr/>
          <p:nvPr/>
        </p:nvGrpSpPr>
        <p:grpSpPr>
          <a:xfrm>
            <a:off x="94485" y="6161516"/>
            <a:ext cx="629511" cy="609648"/>
            <a:chOff x="2316219" y="2407725"/>
            <a:chExt cx="2018544" cy="2015004"/>
          </a:xfrm>
        </p:grpSpPr>
        <p:sp>
          <p:nvSpPr>
            <p:cNvPr id="25" name="矩形: 圆角 5">
              <a:extLst>
                <a:ext uri="{FF2B5EF4-FFF2-40B4-BE49-F238E27FC236}">
                  <a16:creationId xmlns:a16="http://schemas.microsoft.com/office/drawing/2014/main" id="{8F0F5BD2-8151-4F4B-9BEF-C3372CD9EBBF}"/>
                </a:ext>
              </a:extLst>
            </p:cNvPr>
            <p:cNvSpPr/>
            <p:nvPr/>
          </p:nvSpPr>
          <p:spPr>
            <a:xfrm>
              <a:off x="2319758" y="2407725"/>
              <a:ext cx="948205" cy="948205"/>
            </a:xfrm>
            <a:prstGeom prst="roundRect">
              <a:avLst>
                <a:gd name="adj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: 圆角 12">
              <a:extLst>
                <a:ext uri="{FF2B5EF4-FFF2-40B4-BE49-F238E27FC236}">
                  <a16:creationId xmlns:a16="http://schemas.microsoft.com/office/drawing/2014/main" id="{0EFC5F4E-CD97-4C81-8B75-78D8E1A00A60}"/>
                </a:ext>
              </a:extLst>
            </p:cNvPr>
            <p:cNvSpPr/>
            <p:nvPr/>
          </p:nvSpPr>
          <p:spPr>
            <a:xfrm>
              <a:off x="3386558" y="2407725"/>
              <a:ext cx="948205" cy="948205"/>
            </a:xfrm>
            <a:prstGeom prst="roundRect">
              <a:avLst>
                <a:gd name="adj" fmla="val 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7" name="矩形: 圆角 14">
              <a:extLst>
                <a:ext uri="{FF2B5EF4-FFF2-40B4-BE49-F238E27FC236}">
                  <a16:creationId xmlns:a16="http://schemas.microsoft.com/office/drawing/2014/main" id="{6F0DE636-560C-4549-827A-DD5731F9A0AD}"/>
                </a:ext>
              </a:extLst>
            </p:cNvPr>
            <p:cNvSpPr/>
            <p:nvPr/>
          </p:nvSpPr>
          <p:spPr>
            <a:xfrm>
              <a:off x="3386556" y="3474524"/>
              <a:ext cx="948205" cy="948205"/>
            </a:xfrm>
            <a:prstGeom prst="roundRect">
              <a:avLst>
                <a:gd name="adj" fmla="val 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矩形: 圆角 15">
              <a:extLst>
                <a:ext uri="{FF2B5EF4-FFF2-40B4-BE49-F238E27FC236}">
                  <a16:creationId xmlns:a16="http://schemas.microsoft.com/office/drawing/2014/main" id="{2FD925D8-241D-4710-975D-7FF0F1BBDC50}"/>
                </a:ext>
              </a:extLst>
            </p:cNvPr>
            <p:cNvSpPr/>
            <p:nvPr/>
          </p:nvSpPr>
          <p:spPr>
            <a:xfrm>
              <a:off x="2316219" y="3474523"/>
              <a:ext cx="948205" cy="948205"/>
            </a:xfrm>
            <a:prstGeom prst="roundRect">
              <a:avLst>
                <a:gd name="adj" fmla="val 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F9C3A309-E547-4AF6-8770-FE649D6B7BA3}"/>
              </a:ext>
            </a:extLst>
          </p:cNvPr>
          <p:cNvSpPr txBox="1"/>
          <p:nvPr/>
        </p:nvSpPr>
        <p:spPr>
          <a:xfrm>
            <a:off x="303438" y="1278399"/>
            <a:ext cx="9058276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altLang="zh-CN" sz="1400" b="0" dirty="0" err="1">
                <a:solidFill>
                  <a:srgbClr val="E06C75"/>
                </a:solidFill>
                <a:effectLst/>
                <a:latin typeface="Fira Code" panose="020B0809050000020004" pitchFamily="49" charset="0"/>
              </a:rPr>
              <a:t>lookFrom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E5C07B"/>
                </a:solidFill>
                <a:effectLst/>
                <a:latin typeface="Fira Code" panose="020B0809050000020004" pitchFamily="49" charset="0"/>
              </a:rPr>
              <a:t>:=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utils.</a:t>
            </a:r>
            <a:r>
              <a:rPr lang="en-US" altLang="zh-CN" sz="1400" b="0" dirty="0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NewVector3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altLang="zh-CN" sz="1400" b="0" dirty="0">
                <a:solidFill>
                  <a:srgbClr val="D19A66"/>
                </a:solidFill>
                <a:effectLst/>
                <a:latin typeface="Fira Code" panose="020B0809050000020004" pitchFamily="49" charset="0"/>
              </a:rPr>
              <a:t>3.0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, </a:t>
            </a:r>
            <a:r>
              <a:rPr lang="en-US" altLang="zh-CN" sz="1400" b="0" dirty="0">
                <a:solidFill>
                  <a:srgbClr val="D19A66"/>
                </a:solidFill>
                <a:effectLst/>
                <a:latin typeface="Fira Code" panose="020B0809050000020004" pitchFamily="49" charset="0"/>
              </a:rPr>
              <a:t>3.0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, </a:t>
            </a:r>
            <a:r>
              <a:rPr lang="en-US" altLang="zh-CN" sz="1400" b="0" dirty="0">
                <a:solidFill>
                  <a:srgbClr val="D19A66"/>
                </a:solidFill>
                <a:effectLst/>
                <a:latin typeface="Fira Code" panose="020B0809050000020004" pitchFamily="49" charset="0"/>
              </a:rPr>
              <a:t>2.0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)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altLang="zh-CN" sz="1400" b="0" dirty="0" err="1">
                <a:solidFill>
                  <a:srgbClr val="E06C75"/>
                </a:solidFill>
                <a:effectLst/>
                <a:latin typeface="Fira Code" panose="020B0809050000020004" pitchFamily="49" charset="0"/>
              </a:rPr>
              <a:t>lookAt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E5C07B"/>
                </a:solidFill>
                <a:effectLst/>
                <a:latin typeface="Fira Code" panose="020B0809050000020004" pitchFamily="49" charset="0"/>
              </a:rPr>
              <a:t>:=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utils.</a:t>
            </a:r>
            <a:r>
              <a:rPr lang="en-US" altLang="zh-CN" sz="1400" b="0" dirty="0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NewVector3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altLang="zh-CN" sz="1400" b="0" dirty="0">
                <a:solidFill>
                  <a:srgbClr val="D19A66"/>
                </a:solidFill>
                <a:effectLst/>
                <a:latin typeface="Fira Code" panose="020B0809050000020004" pitchFamily="49" charset="0"/>
              </a:rPr>
              <a:t>0.0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, </a:t>
            </a:r>
            <a:r>
              <a:rPr lang="en-US" altLang="zh-CN" sz="1400" b="0" dirty="0">
                <a:solidFill>
                  <a:srgbClr val="D19A66"/>
                </a:solidFill>
                <a:effectLst/>
                <a:latin typeface="Fira Code" panose="020B0809050000020004" pitchFamily="49" charset="0"/>
              </a:rPr>
              <a:t>0.0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, 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-</a:t>
            </a:r>
            <a:r>
              <a:rPr lang="en-US" altLang="zh-CN" sz="1400" b="0" dirty="0">
                <a:solidFill>
                  <a:srgbClr val="D19A66"/>
                </a:solidFill>
                <a:effectLst/>
                <a:latin typeface="Fira Code" panose="020B0809050000020004" pitchFamily="49" charset="0"/>
              </a:rPr>
              <a:t>1.0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)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altLang="zh-CN" sz="1400" b="0" dirty="0">
                <a:solidFill>
                  <a:srgbClr val="E06C75"/>
                </a:solidFill>
                <a:effectLst/>
                <a:latin typeface="Fira Code" panose="020B0809050000020004" pitchFamily="49" charset="0"/>
              </a:rPr>
              <a:t>cam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E5C07B"/>
                </a:solidFill>
                <a:effectLst/>
                <a:latin typeface="Fira Code" panose="020B0809050000020004" pitchFamily="49" charset="0"/>
              </a:rPr>
              <a:t>:=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utils.</a:t>
            </a:r>
            <a:r>
              <a:rPr lang="en-US" altLang="zh-CN" sz="1400" b="0" dirty="0" err="1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NewCameraWithFocusOptions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    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lookFrom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, 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lookAt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, utils.</a:t>
            </a:r>
            <a:r>
              <a:rPr lang="en-US" altLang="zh-CN" sz="1400" b="0" dirty="0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NewVector3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altLang="zh-CN" sz="1400" b="0" dirty="0">
                <a:solidFill>
                  <a:srgbClr val="D19A66"/>
                </a:solidFill>
                <a:effectLst/>
                <a:latin typeface="Fira Code" panose="020B0809050000020004" pitchFamily="49" charset="0"/>
              </a:rPr>
              <a:t>0.0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, </a:t>
            </a:r>
            <a:r>
              <a:rPr lang="en-US" altLang="zh-CN" sz="1400" b="0" dirty="0">
                <a:solidFill>
                  <a:srgbClr val="D19A66"/>
                </a:solidFill>
                <a:effectLst/>
                <a:latin typeface="Fira Code" panose="020B0809050000020004" pitchFamily="49" charset="0"/>
              </a:rPr>
              <a:t>1.0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, </a:t>
            </a:r>
            <a:r>
              <a:rPr lang="en-US" altLang="zh-CN" sz="1400" b="0" dirty="0">
                <a:solidFill>
                  <a:srgbClr val="D19A66"/>
                </a:solidFill>
                <a:effectLst/>
                <a:latin typeface="Fira Code" panose="020B0809050000020004" pitchFamily="49" charset="0"/>
              </a:rPr>
              <a:t>0.0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), </a:t>
            </a:r>
            <a:r>
              <a:rPr lang="en-US" altLang="zh-CN" sz="1400" b="0" dirty="0">
                <a:solidFill>
                  <a:srgbClr val="D19A66"/>
                </a:solidFill>
                <a:effectLst/>
                <a:latin typeface="Fira Code" panose="020B0809050000020004" pitchFamily="49" charset="0"/>
              </a:rPr>
              <a:t>20.0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, 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aspectRatio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,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    </a:t>
            </a:r>
            <a:r>
              <a:rPr lang="en-US" altLang="zh-CN" sz="1400" b="0" dirty="0">
                <a:solidFill>
                  <a:srgbClr val="D19A66"/>
                </a:solidFill>
                <a:effectLst/>
                <a:latin typeface="Fira Code" panose="020B0809050000020004" pitchFamily="49" charset="0"/>
              </a:rPr>
              <a:t>2.0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, 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lookFrom.</a:t>
            </a:r>
            <a:r>
              <a:rPr lang="en-US" altLang="zh-CN" sz="1400" b="0" dirty="0" err="1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SubVec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lookAt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).</a:t>
            </a:r>
            <a:r>
              <a:rPr lang="en-US" altLang="zh-CN" sz="1400" b="0" dirty="0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Length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())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799FF7-5018-47A6-A638-9F27F097AB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2858" y="2934127"/>
            <a:ext cx="5992586" cy="3370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52326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5789618-6D11-4BC5-A1D1-CF88472C3F19}"/>
              </a:ext>
            </a:extLst>
          </p:cNvPr>
          <p:cNvSpPr txBox="1">
            <a:spLocks/>
          </p:cNvSpPr>
          <p:nvPr/>
        </p:nvSpPr>
        <p:spPr>
          <a:xfrm>
            <a:off x="390195" y="287799"/>
            <a:ext cx="8732033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</a:rPr>
              <a:t>Where Next?</a:t>
            </a:r>
          </a:p>
        </p:txBody>
      </p:sp>
      <p:sp>
        <p:nvSpPr>
          <p:cNvPr id="21" name="标题 1">
            <a:extLst>
              <a:ext uri="{FF2B5EF4-FFF2-40B4-BE49-F238E27FC236}">
                <a16:creationId xmlns:a16="http://schemas.microsoft.com/office/drawing/2014/main" id="{F5EB3A12-BDEA-4123-8D7F-7518F0210B75}"/>
              </a:ext>
            </a:extLst>
          </p:cNvPr>
          <p:cNvSpPr txBox="1"/>
          <p:nvPr/>
        </p:nvSpPr>
        <p:spPr>
          <a:xfrm>
            <a:off x="832855" y="6147406"/>
            <a:ext cx="3323965" cy="3227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6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  <a:sym typeface="+mn-lt"/>
              </a:rPr>
              <a:t>2020</a:t>
            </a:r>
            <a:r>
              <a:rPr lang="zh-CN" altLang="en-US" sz="16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  <a:sym typeface="+mn-lt"/>
              </a:rPr>
              <a:t> </a:t>
            </a:r>
            <a:r>
              <a:rPr lang="en-US" altLang="zh-CN" sz="16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  <a:sym typeface="+mn-lt"/>
              </a:rPr>
              <a:t>TJMSC</a:t>
            </a:r>
            <a:r>
              <a:rPr lang="zh-CN" altLang="en-US" sz="16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  <a:sym typeface="+mn-lt"/>
              </a:rPr>
              <a:t> </a:t>
            </a:r>
            <a:r>
              <a:rPr lang="en-US" altLang="zh-CN" sz="16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  <a:sym typeface="+mn-lt"/>
              </a:rPr>
              <a:t>Tech.</a:t>
            </a:r>
            <a:r>
              <a:rPr lang="zh-CN" altLang="en-US" sz="16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  <a:sym typeface="+mn-lt"/>
              </a:rPr>
              <a:t> </a:t>
            </a:r>
            <a:r>
              <a:rPr lang="en-US" altLang="zh-CN" sz="16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  <a:sym typeface="+mn-lt"/>
              </a:rPr>
              <a:t>Courses</a:t>
            </a:r>
            <a:endParaRPr lang="zh-CN" altLang="en-US" sz="1600" dirty="0">
              <a:solidFill>
                <a:schemeClr val="bg2"/>
              </a:solidFill>
              <a:latin typeface="DengXian" charset="0"/>
              <a:ea typeface="DengXian" charset="0"/>
              <a:cs typeface="DengXian" charset="0"/>
              <a:sym typeface="+mn-lt"/>
            </a:endParaRPr>
          </a:p>
        </p:txBody>
      </p:sp>
      <p:sp>
        <p:nvSpPr>
          <p:cNvPr id="22" name="标题 1">
            <a:extLst>
              <a:ext uri="{FF2B5EF4-FFF2-40B4-BE49-F238E27FC236}">
                <a16:creationId xmlns:a16="http://schemas.microsoft.com/office/drawing/2014/main" id="{BF8CD409-D2F6-4209-9982-B8AA55F4B931}"/>
              </a:ext>
            </a:extLst>
          </p:cNvPr>
          <p:cNvSpPr txBox="1"/>
          <p:nvPr/>
        </p:nvSpPr>
        <p:spPr>
          <a:xfrm>
            <a:off x="832855" y="6466785"/>
            <a:ext cx="4019097" cy="3357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  <a:sym typeface="+mn-lt"/>
              </a:rPr>
              <a:t>Raytracing In One Weekend</a:t>
            </a:r>
            <a:endParaRPr lang="zh-CN" altLang="en-US" sz="2400" dirty="0">
              <a:solidFill>
                <a:schemeClr val="bg2"/>
              </a:solidFill>
              <a:latin typeface="DengXian" charset="0"/>
              <a:ea typeface="DengXian" charset="0"/>
              <a:cs typeface="DengXian" charset="0"/>
              <a:sym typeface="+mn-lt"/>
            </a:endParaRPr>
          </a:p>
        </p:txBody>
      </p:sp>
      <p:cxnSp>
        <p:nvCxnSpPr>
          <p:cNvPr id="23" name="直接连接符 6">
            <a:extLst>
              <a:ext uri="{FF2B5EF4-FFF2-40B4-BE49-F238E27FC236}">
                <a16:creationId xmlns:a16="http://schemas.microsoft.com/office/drawing/2014/main" id="{063841C9-2EE4-493F-9776-4C72D314B5C1}"/>
              </a:ext>
            </a:extLst>
          </p:cNvPr>
          <p:cNvCxnSpPr>
            <a:cxnSpLocks/>
          </p:cNvCxnSpPr>
          <p:nvPr/>
        </p:nvCxnSpPr>
        <p:spPr>
          <a:xfrm flipV="1">
            <a:off x="832855" y="6437289"/>
            <a:ext cx="3829001" cy="1111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4" name="组合 1">
            <a:extLst>
              <a:ext uri="{FF2B5EF4-FFF2-40B4-BE49-F238E27FC236}">
                <a16:creationId xmlns:a16="http://schemas.microsoft.com/office/drawing/2014/main" id="{162F5480-D0FD-4159-990E-C8BE2A267D4F}"/>
              </a:ext>
            </a:extLst>
          </p:cNvPr>
          <p:cNvGrpSpPr/>
          <p:nvPr/>
        </p:nvGrpSpPr>
        <p:grpSpPr>
          <a:xfrm>
            <a:off x="94485" y="6161516"/>
            <a:ext cx="629511" cy="609648"/>
            <a:chOff x="2316219" y="2407725"/>
            <a:chExt cx="2018544" cy="2015004"/>
          </a:xfrm>
        </p:grpSpPr>
        <p:sp>
          <p:nvSpPr>
            <p:cNvPr id="25" name="矩形: 圆角 5">
              <a:extLst>
                <a:ext uri="{FF2B5EF4-FFF2-40B4-BE49-F238E27FC236}">
                  <a16:creationId xmlns:a16="http://schemas.microsoft.com/office/drawing/2014/main" id="{8F0F5BD2-8151-4F4B-9BEF-C3372CD9EBBF}"/>
                </a:ext>
              </a:extLst>
            </p:cNvPr>
            <p:cNvSpPr/>
            <p:nvPr/>
          </p:nvSpPr>
          <p:spPr>
            <a:xfrm>
              <a:off x="2319758" y="2407725"/>
              <a:ext cx="948205" cy="948205"/>
            </a:xfrm>
            <a:prstGeom prst="roundRect">
              <a:avLst>
                <a:gd name="adj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: 圆角 12">
              <a:extLst>
                <a:ext uri="{FF2B5EF4-FFF2-40B4-BE49-F238E27FC236}">
                  <a16:creationId xmlns:a16="http://schemas.microsoft.com/office/drawing/2014/main" id="{0EFC5F4E-CD97-4C81-8B75-78D8E1A00A60}"/>
                </a:ext>
              </a:extLst>
            </p:cNvPr>
            <p:cNvSpPr/>
            <p:nvPr/>
          </p:nvSpPr>
          <p:spPr>
            <a:xfrm>
              <a:off x="3386558" y="2407725"/>
              <a:ext cx="948205" cy="948205"/>
            </a:xfrm>
            <a:prstGeom prst="roundRect">
              <a:avLst>
                <a:gd name="adj" fmla="val 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7" name="矩形: 圆角 14">
              <a:extLst>
                <a:ext uri="{FF2B5EF4-FFF2-40B4-BE49-F238E27FC236}">
                  <a16:creationId xmlns:a16="http://schemas.microsoft.com/office/drawing/2014/main" id="{6F0DE636-560C-4549-827A-DD5731F9A0AD}"/>
                </a:ext>
              </a:extLst>
            </p:cNvPr>
            <p:cNvSpPr/>
            <p:nvPr/>
          </p:nvSpPr>
          <p:spPr>
            <a:xfrm>
              <a:off x="3386556" y="3474524"/>
              <a:ext cx="948205" cy="948205"/>
            </a:xfrm>
            <a:prstGeom prst="roundRect">
              <a:avLst>
                <a:gd name="adj" fmla="val 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矩形: 圆角 15">
              <a:extLst>
                <a:ext uri="{FF2B5EF4-FFF2-40B4-BE49-F238E27FC236}">
                  <a16:creationId xmlns:a16="http://schemas.microsoft.com/office/drawing/2014/main" id="{2FD925D8-241D-4710-975D-7FF0F1BBDC50}"/>
                </a:ext>
              </a:extLst>
            </p:cNvPr>
            <p:cNvSpPr/>
            <p:nvPr/>
          </p:nvSpPr>
          <p:spPr>
            <a:xfrm>
              <a:off x="2316219" y="3474523"/>
              <a:ext cx="948205" cy="948205"/>
            </a:xfrm>
            <a:prstGeom prst="roundRect">
              <a:avLst>
                <a:gd name="adj" fmla="val 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3" name="Picture 12" descr="A picture containing cake, indoor, decorated&#10;&#10;Description automatically generated">
            <a:extLst>
              <a:ext uri="{FF2B5EF4-FFF2-40B4-BE49-F238E27FC236}">
                <a16:creationId xmlns:a16="http://schemas.microsoft.com/office/drawing/2014/main" id="{C0D9C912-05D6-410E-9C23-648E5AFB7B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7958" y="1387668"/>
            <a:ext cx="7591096" cy="506073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29960DE-D2D0-457A-A4DC-B00F32A327BD}"/>
              </a:ext>
            </a:extLst>
          </p:cNvPr>
          <p:cNvSpPr txBox="1"/>
          <p:nvPr/>
        </p:nvSpPr>
        <p:spPr>
          <a:xfrm>
            <a:off x="262946" y="1728792"/>
            <a:ext cx="382900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bg2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Go Website and do it again!</a:t>
            </a:r>
          </a:p>
          <a:p>
            <a:r>
              <a:rPr lang="zh-CN" altLang="en-US" dirty="0">
                <a:latin typeface="DengXian" panose="02010600030101010101" pitchFamily="2" charset="-122"/>
                <a:ea typeface="DengXian" panose="02010600030101010101" pitchFamily="2" charset="-122"/>
                <a:hlinkClick r:id="rId4"/>
              </a:rPr>
              <a:t>https://raytracing.github.io/books/RayTracingInOneWeekend.html</a:t>
            </a:r>
            <a:endParaRPr lang="en-US" altLang="zh-CN" dirty="0"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DD7AB2A-3A0A-498B-9DBF-2AB392944035}"/>
              </a:ext>
            </a:extLst>
          </p:cNvPr>
          <p:cNvSpPr txBox="1"/>
          <p:nvPr/>
        </p:nvSpPr>
        <p:spPr>
          <a:xfrm>
            <a:off x="268846" y="3307997"/>
            <a:ext cx="265236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bg2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Course: CS 100433</a:t>
            </a:r>
          </a:p>
          <a:p>
            <a:r>
              <a:rPr lang="en-US" altLang="zh-CN" b="1" dirty="0">
                <a:solidFill>
                  <a:schemeClr val="bg2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Dr. </a:t>
            </a:r>
            <a:r>
              <a:rPr lang="en-US" altLang="zh-CN" b="1" dirty="0" err="1">
                <a:solidFill>
                  <a:schemeClr val="bg2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Junqiao</a:t>
            </a:r>
            <a:r>
              <a:rPr lang="en-US" altLang="zh-CN" b="1" dirty="0">
                <a:solidFill>
                  <a:schemeClr val="bg2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 ZHAO</a:t>
            </a:r>
          </a:p>
          <a:p>
            <a:r>
              <a:rPr lang="en-US" altLang="zh-CN" b="1" dirty="0">
                <a:solidFill>
                  <a:schemeClr val="bg2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Computer Graphics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300326119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5789618-6D11-4BC5-A1D1-CF88472C3F19}"/>
              </a:ext>
            </a:extLst>
          </p:cNvPr>
          <p:cNvSpPr txBox="1">
            <a:spLocks/>
          </p:cNvSpPr>
          <p:nvPr/>
        </p:nvSpPr>
        <p:spPr>
          <a:xfrm>
            <a:off x="390195" y="287799"/>
            <a:ext cx="8732033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</a:rPr>
              <a:t>Where Next?</a:t>
            </a:r>
          </a:p>
        </p:txBody>
      </p:sp>
      <p:sp>
        <p:nvSpPr>
          <p:cNvPr id="21" name="标题 1">
            <a:extLst>
              <a:ext uri="{FF2B5EF4-FFF2-40B4-BE49-F238E27FC236}">
                <a16:creationId xmlns:a16="http://schemas.microsoft.com/office/drawing/2014/main" id="{F5EB3A12-BDEA-4123-8D7F-7518F0210B75}"/>
              </a:ext>
            </a:extLst>
          </p:cNvPr>
          <p:cNvSpPr txBox="1"/>
          <p:nvPr/>
        </p:nvSpPr>
        <p:spPr>
          <a:xfrm>
            <a:off x="832855" y="6147406"/>
            <a:ext cx="3323965" cy="3227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6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  <a:sym typeface="+mn-lt"/>
              </a:rPr>
              <a:t>2020</a:t>
            </a:r>
            <a:r>
              <a:rPr lang="zh-CN" altLang="en-US" sz="16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  <a:sym typeface="+mn-lt"/>
              </a:rPr>
              <a:t> </a:t>
            </a:r>
            <a:r>
              <a:rPr lang="en-US" altLang="zh-CN" sz="16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  <a:sym typeface="+mn-lt"/>
              </a:rPr>
              <a:t>TJMSC</a:t>
            </a:r>
            <a:r>
              <a:rPr lang="zh-CN" altLang="en-US" sz="16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  <a:sym typeface="+mn-lt"/>
              </a:rPr>
              <a:t> </a:t>
            </a:r>
            <a:r>
              <a:rPr lang="en-US" altLang="zh-CN" sz="16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  <a:sym typeface="+mn-lt"/>
              </a:rPr>
              <a:t>Tech.</a:t>
            </a:r>
            <a:r>
              <a:rPr lang="zh-CN" altLang="en-US" sz="16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  <a:sym typeface="+mn-lt"/>
              </a:rPr>
              <a:t> </a:t>
            </a:r>
            <a:r>
              <a:rPr lang="en-US" altLang="zh-CN" sz="16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  <a:sym typeface="+mn-lt"/>
              </a:rPr>
              <a:t>Courses</a:t>
            </a:r>
            <a:endParaRPr lang="zh-CN" altLang="en-US" sz="1600" dirty="0">
              <a:solidFill>
                <a:schemeClr val="bg2"/>
              </a:solidFill>
              <a:latin typeface="DengXian" charset="0"/>
              <a:ea typeface="DengXian" charset="0"/>
              <a:cs typeface="DengXian" charset="0"/>
              <a:sym typeface="+mn-lt"/>
            </a:endParaRPr>
          </a:p>
        </p:txBody>
      </p:sp>
      <p:sp>
        <p:nvSpPr>
          <p:cNvPr id="22" name="标题 1">
            <a:extLst>
              <a:ext uri="{FF2B5EF4-FFF2-40B4-BE49-F238E27FC236}">
                <a16:creationId xmlns:a16="http://schemas.microsoft.com/office/drawing/2014/main" id="{BF8CD409-D2F6-4209-9982-B8AA55F4B931}"/>
              </a:ext>
            </a:extLst>
          </p:cNvPr>
          <p:cNvSpPr txBox="1"/>
          <p:nvPr/>
        </p:nvSpPr>
        <p:spPr>
          <a:xfrm>
            <a:off x="832855" y="6466785"/>
            <a:ext cx="4019097" cy="3357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  <a:sym typeface="+mn-lt"/>
              </a:rPr>
              <a:t>Raytracing In One Weekend</a:t>
            </a:r>
            <a:endParaRPr lang="zh-CN" altLang="en-US" sz="2400" dirty="0">
              <a:solidFill>
                <a:schemeClr val="bg2"/>
              </a:solidFill>
              <a:latin typeface="DengXian" charset="0"/>
              <a:ea typeface="DengXian" charset="0"/>
              <a:cs typeface="DengXian" charset="0"/>
              <a:sym typeface="+mn-lt"/>
            </a:endParaRPr>
          </a:p>
        </p:txBody>
      </p:sp>
      <p:cxnSp>
        <p:nvCxnSpPr>
          <p:cNvPr id="23" name="直接连接符 6">
            <a:extLst>
              <a:ext uri="{FF2B5EF4-FFF2-40B4-BE49-F238E27FC236}">
                <a16:creationId xmlns:a16="http://schemas.microsoft.com/office/drawing/2014/main" id="{063841C9-2EE4-493F-9776-4C72D314B5C1}"/>
              </a:ext>
            </a:extLst>
          </p:cNvPr>
          <p:cNvCxnSpPr>
            <a:cxnSpLocks/>
          </p:cNvCxnSpPr>
          <p:nvPr/>
        </p:nvCxnSpPr>
        <p:spPr>
          <a:xfrm flipV="1">
            <a:off x="832855" y="6437289"/>
            <a:ext cx="3829001" cy="1111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4" name="组合 1">
            <a:extLst>
              <a:ext uri="{FF2B5EF4-FFF2-40B4-BE49-F238E27FC236}">
                <a16:creationId xmlns:a16="http://schemas.microsoft.com/office/drawing/2014/main" id="{162F5480-D0FD-4159-990E-C8BE2A267D4F}"/>
              </a:ext>
            </a:extLst>
          </p:cNvPr>
          <p:cNvGrpSpPr/>
          <p:nvPr/>
        </p:nvGrpSpPr>
        <p:grpSpPr>
          <a:xfrm>
            <a:off x="94485" y="6161516"/>
            <a:ext cx="629511" cy="609648"/>
            <a:chOff x="2316219" y="2407725"/>
            <a:chExt cx="2018544" cy="2015004"/>
          </a:xfrm>
        </p:grpSpPr>
        <p:sp>
          <p:nvSpPr>
            <p:cNvPr id="25" name="矩形: 圆角 5">
              <a:extLst>
                <a:ext uri="{FF2B5EF4-FFF2-40B4-BE49-F238E27FC236}">
                  <a16:creationId xmlns:a16="http://schemas.microsoft.com/office/drawing/2014/main" id="{8F0F5BD2-8151-4F4B-9BEF-C3372CD9EBBF}"/>
                </a:ext>
              </a:extLst>
            </p:cNvPr>
            <p:cNvSpPr/>
            <p:nvPr/>
          </p:nvSpPr>
          <p:spPr>
            <a:xfrm>
              <a:off x="2319758" y="2407725"/>
              <a:ext cx="948205" cy="948205"/>
            </a:xfrm>
            <a:prstGeom prst="roundRect">
              <a:avLst>
                <a:gd name="adj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: 圆角 12">
              <a:extLst>
                <a:ext uri="{FF2B5EF4-FFF2-40B4-BE49-F238E27FC236}">
                  <a16:creationId xmlns:a16="http://schemas.microsoft.com/office/drawing/2014/main" id="{0EFC5F4E-CD97-4C81-8B75-78D8E1A00A60}"/>
                </a:ext>
              </a:extLst>
            </p:cNvPr>
            <p:cNvSpPr/>
            <p:nvPr/>
          </p:nvSpPr>
          <p:spPr>
            <a:xfrm>
              <a:off x="3386558" y="2407725"/>
              <a:ext cx="948205" cy="948205"/>
            </a:xfrm>
            <a:prstGeom prst="roundRect">
              <a:avLst>
                <a:gd name="adj" fmla="val 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7" name="矩形: 圆角 14">
              <a:extLst>
                <a:ext uri="{FF2B5EF4-FFF2-40B4-BE49-F238E27FC236}">
                  <a16:creationId xmlns:a16="http://schemas.microsoft.com/office/drawing/2014/main" id="{6F0DE636-560C-4549-827A-DD5731F9A0AD}"/>
                </a:ext>
              </a:extLst>
            </p:cNvPr>
            <p:cNvSpPr/>
            <p:nvPr/>
          </p:nvSpPr>
          <p:spPr>
            <a:xfrm>
              <a:off x="3386556" y="3474524"/>
              <a:ext cx="948205" cy="948205"/>
            </a:xfrm>
            <a:prstGeom prst="roundRect">
              <a:avLst>
                <a:gd name="adj" fmla="val 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矩形: 圆角 15">
              <a:extLst>
                <a:ext uri="{FF2B5EF4-FFF2-40B4-BE49-F238E27FC236}">
                  <a16:creationId xmlns:a16="http://schemas.microsoft.com/office/drawing/2014/main" id="{2FD925D8-241D-4710-975D-7FF0F1BBDC50}"/>
                </a:ext>
              </a:extLst>
            </p:cNvPr>
            <p:cNvSpPr/>
            <p:nvPr/>
          </p:nvSpPr>
          <p:spPr>
            <a:xfrm>
              <a:off x="2316219" y="3474523"/>
              <a:ext cx="948205" cy="948205"/>
            </a:xfrm>
            <a:prstGeom prst="roundRect">
              <a:avLst>
                <a:gd name="adj" fmla="val 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429960DE-D2D0-457A-A4DC-B00F32A327BD}"/>
              </a:ext>
            </a:extLst>
          </p:cNvPr>
          <p:cNvSpPr txBox="1"/>
          <p:nvPr/>
        </p:nvSpPr>
        <p:spPr>
          <a:xfrm>
            <a:off x="262946" y="1728792"/>
            <a:ext cx="11618811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fontAlgn="base"/>
            <a:r>
              <a:rPr lang="en-US" altLang="zh-CN" b="1" i="0" dirty="0">
                <a:solidFill>
                  <a:schemeClr val="bg2"/>
                </a:solidFill>
                <a:effectLst/>
                <a:latin typeface="DengXian" panose="02010600030101010101" pitchFamily="2" charset="-122"/>
                <a:ea typeface="DengXian" panose="02010600030101010101" pitchFamily="2" charset="-122"/>
              </a:rPr>
              <a:t>Computer Graphics: Principles and Practice</a:t>
            </a:r>
            <a:endParaRPr lang="en-US" altLang="zh-CN" b="0" i="0" dirty="0">
              <a:solidFill>
                <a:schemeClr val="bg2"/>
              </a:solidFill>
              <a:effectLst/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 algn="just" fontAlgn="base"/>
            <a:r>
              <a:rPr lang="en-US" altLang="zh-CN" b="0" i="0" dirty="0">
                <a:solidFill>
                  <a:schemeClr val="bg2"/>
                </a:solidFill>
                <a:effectLst/>
                <a:latin typeface="DengXian" panose="02010600030101010101" pitchFamily="2" charset="-122"/>
                <a:ea typeface="DengXian" panose="02010600030101010101" pitchFamily="2" charset="-122"/>
              </a:rPr>
              <a:t>John F. Hughes, </a:t>
            </a:r>
            <a:r>
              <a:rPr lang="en-US" altLang="zh-CN" b="0" i="0" dirty="0" err="1">
                <a:solidFill>
                  <a:schemeClr val="bg2"/>
                </a:solidFill>
                <a:effectLst/>
                <a:latin typeface="DengXian" panose="02010600030101010101" pitchFamily="2" charset="-122"/>
                <a:ea typeface="DengXian" panose="02010600030101010101" pitchFamily="2" charset="-122"/>
              </a:rPr>
              <a:t>Andries</a:t>
            </a:r>
            <a:r>
              <a:rPr lang="en-US" altLang="zh-CN" b="0" i="0" dirty="0">
                <a:solidFill>
                  <a:schemeClr val="bg2"/>
                </a:solidFill>
                <a:effectLst/>
                <a:latin typeface="DengXian" panose="02010600030101010101" pitchFamily="2" charset="-122"/>
                <a:ea typeface="DengXian" panose="02010600030101010101" pitchFamily="2" charset="-122"/>
              </a:rPr>
              <a:t> van Dam, Morgan McGuire, David F. </a:t>
            </a:r>
            <a:r>
              <a:rPr lang="en-US" altLang="zh-CN" b="0" i="0" dirty="0" err="1">
                <a:solidFill>
                  <a:schemeClr val="bg2"/>
                </a:solidFill>
                <a:effectLst/>
                <a:latin typeface="DengXian" panose="02010600030101010101" pitchFamily="2" charset="-122"/>
                <a:ea typeface="DengXian" panose="02010600030101010101" pitchFamily="2" charset="-122"/>
              </a:rPr>
              <a:t>Sklar</a:t>
            </a:r>
            <a:r>
              <a:rPr lang="en-US" altLang="zh-CN" b="0" i="0" dirty="0">
                <a:solidFill>
                  <a:schemeClr val="bg2"/>
                </a:solidFill>
                <a:effectLst/>
                <a:latin typeface="DengXian" panose="02010600030101010101" pitchFamily="2" charset="-122"/>
                <a:ea typeface="DengXian" panose="02010600030101010101" pitchFamily="2" charset="-122"/>
              </a:rPr>
              <a:t>, James D. Foley, Steven K. </a:t>
            </a:r>
            <a:r>
              <a:rPr lang="en-US" altLang="zh-CN" b="0" i="0" dirty="0" err="1">
                <a:solidFill>
                  <a:schemeClr val="bg2"/>
                </a:solidFill>
                <a:effectLst/>
                <a:latin typeface="DengXian" panose="02010600030101010101" pitchFamily="2" charset="-122"/>
                <a:ea typeface="DengXian" panose="02010600030101010101" pitchFamily="2" charset="-122"/>
              </a:rPr>
              <a:t>Feiner</a:t>
            </a:r>
            <a:r>
              <a:rPr lang="en-US" altLang="zh-CN" b="0" i="0" dirty="0">
                <a:solidFill>
                  <a:schemeClr val="bg2"/>
                </a:solidFill>
                <a:effectLst/>
                <a:latin typeface="DengXian" panose="02010600030101010101" pitchFamily="2" charset="-122"/>
                <a:ea typeface="DengXian" panose="02010600030101010101" pitchFamily="2" charset="-122"/>
              </a:rPr>
              <a:t> , Kurt Akeley</a:t>
            </a:r>
          </a:p>
          <a:p>
            <a:pPr algn="just" fontAlgn="base"/>
            <a:endParaRPr lang="en-US" altLang="zh-CN" dirty="0">
              <a:solidFill>
                <a:schemeClr val="bg2"/>
              </a:solidFill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 algn="just" fontAlgn="base"/>
            <a:r>
              <a:rPr lang="en-US" altLang="zh-CN" b="1" i="0" dirty="0">
                <a:solidFill>
                  <a:schemeClr val="bg2"/>
                </a:solidFill>
                <a:effectLst/>
                <a:latin typeface="DengXian" panose="02010600030101010101" pitchFamily="2" charset="-122"/>
                <a:ea typeface="DengXian" panose="02010600030101010101" pitchFamily="2" charset="-122"/>
              </a:rPr>
              <a:t>Physically Based Rendering: From Theory to Implementation</a:t>
            </a:r>
          </a:p>
          <a:p>
            <a:pPr algn="just" fontAlgn="base"/>
            <a:r>
              <a:rPr lang="en-US" altLang="zh-CN" b="0" i="0" dirty="0">
                <a:solidFill>
                  <a:schemeClr val="bg2"/>
                </a:solidFill>
                <a:effectLst/>
                <a:latin typeface="DengXian" panose="02010600030101010101" pitchFamily="2" charset="-122"/>
                <a:ea typeface="DengXian" panose="02010600030101010101" pitchFamily="2" charset="-122"/>
              </a:rPr>
              <a:t>Matt Pharr, Wenzel Jakob, Greg Humphreys</a:t>
            </a:r>
          </a:p>
          <a:p>
            <a:pPr algn="just" fontAlgn="base"/>
            <a:endParaRPr lang="en-US" altLang="zh-CN" dirty="0">
              <a:solidFill>
                <a:schemeClr val="bg2"/>
              </a:solidFill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 algn="just" fontAlgn="base"/>
            <a:r>
              <a:rPr lang="en-US" altLang="zh-CN" b="1" i="0" dirty="0">
                <a:solidFill>
                  <a:schemeClr val="bg2"/>
                </a:solidFill>
                <a:effectLst/>
                <a:latin typeface="DengXian" panose="02010600030101010101" pitchFamily="2" charset="-122"/>
                <a:ea typeface="DengXian" panose="02010600030101010101" pitchFamily="2" charset="-122"/>
              </a:rPr>
              <a:t>Real-Time Rendering, 4th Edition</a:t>
            </a:r>
          </a:p>
          <a:p>
            <a:pPr algn="just" fontAlgn="base"/>
            <a:r>
              <a:rPr lang="en-US" altLang="zh-CN" b="0" i="0" dirty="0">
                <a:solidFill>
                  <a:schemeClr val="bg2"/>
                </a:solidFill>
                <a:effectLst/>
                <a:latin typeface="DengXian" panose="02010600030101010101" pitchFamily="2" charset="-122"/>
                <a:ea typeface="DengXian" panose="02010600030101010101" pitchFamily="2" charset="-122"/>
              </a:rPr>
              <a:t>Tomas </a:t>
            </a:r>
            <a:r>
              <a:rPr lang="en-US" altLang="zh-CN" b="0" i="0" dirty="0" err="1">
                <a:solidFill>
                  <a:schemeClr val="bg2"/>
                </a:solidFill>
                <a:effectLst/>
                <a:latin typeface="DengXian" panose="02010600030101010101" pitchFamily="2" charset="-122"/>
                <a:ea typeface="DengXian" panose="02010600030101010101" pitchFamily="2" charset="-122"/>
              </a:rPr>
              <a:t>Akenine-Möller</a:t>
            </a:r>
            <a:r>
              <a:rPr lang="en-US" altLang="zh-CN" b="0" i="0" dirty="0">
                <a:solidFill>
                  <a:schemeClr val="bg2"/>
                </a:solidFill>
                <a:effectLst/>
                <a:latin typeface="DengXian" panose="02010600030101010101" pitchFamily="2" charset="-122"/>
                <a:ea typeface="DengXian" panose="02010600030101010101" pitchFamily="2" charset="-122"/>
              </a:rPr>
              <a:t>, Eric Haines, </a:t>
            </a:r>
            <a:r>
              <a:rPr lang="en-US" altLang="zh-CN" b="0" i="0" dirty="0" err="1">
                <a:solidFill>
                  <a:schemeClr val="bg2"/>
                </a:solidFill>
                <a:effectLst/>
                <a:latin typeface="DengXian" panose="02010600030101010101" pitchFamily="2" charset="-122"/>
                <a:ea typeface="DengXian" panose="02010600030101010101" pitchFamily="2" charset="-122"/>
              </a:rPr>
              <a:t>Naty</a:t>
            </a:r>
            <a:r>
              <a:rPr lang="en-US" altLang="zh-CN" b="0" i="0" dirty="0">
                <a:solidFill>
                  <a:schemeClr val="bg2"/>
                </a:solidFill>
                <a:effectLst/>
                <a:latin typeface="DengXian" panose="02010600030101010101" pitchFamily="2" charset="-122"/>
                <a:ea typeface="DengXian" panose="02010600030101010101" pitchFamily="2" charset="-122"/>
              </a:rPr>
              <a:t> Hoffman</a:t>
            </a:r>
          </a:p>
          <a:p>
            <a:pPr algn="just" fontAlgn="base"/>
            <a:endParaRPr lang="en-US" altLang="zh-CN" dirty="0">
              <a:solidFill>
                <a:schemeClr val="bg2"/>
              </a:solidFill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 algn="just" fontAlgn="base"/>
            <a:r>
              <a:rPr lang="en-US" altLang="zh-CN" b="1" i="0" dirty="0">
                <a:solidFill>
                  <a:schemeClr val="bg2"/>
                </a:solidFill>
                <a:effectLst/>
                <a:latin typeface="DengXian" panose="02010600030101010101" pitchFamily="2" charset="-122"/>
                <a:ea typeface="DengXian" panose="02010600030101010101" pitchFamily="2" charset="-122"/>
              </a:rPr>
              <a:t>Advanced Global Illumination, 2nd Edition</a:t>
            </a:r>
          </a:p>
          <a:p>
            <a:pPr algn="just" fontAlgn="base"/>
            <a:r>
              <a:rPr lang="en-US" altLang="zh-CN" b="0" i="0" dirty="0">
                <a:solidFill>
                  <a:schemeClr val="bg2"/>
                </a:solidFill>
                <a:effectLst/>
                <a:latin typeface="DengXian" panose="02010600030101010101" pitchFamily="2" charset="-122"/>
                <a:ea typeface="DengXian" panose="02010600030101010101" pitchFamily="2" charset="-122"/>
              </a:rPr>
              <a:t>Philip </a:t>
            </a:r>
            <a:r>
              <a:rPr lang="en-US" altLang="zh-CN" b="0" i="0" dirty="0" err="1">
                <a:solidFill>
                  <a:schemeClr val="bg2"/>
                </a:solidFill>
                <a:effectLst/>
                <a:latin typeface="DengXian" panose="02010600030101010101" pitchFamily="2" charset="-122"/>
                <a:ea typeface="DengXian" panose="02010600030101010101" pitchFamily="2" charset="-122"/>
              </a:rPr>
              <a:t>Dutre</a:t>
            </a:r>
            <a:r>
              <a:rPr lang="en-US" altLang="zh-CN" b="0" i="0" dirty="0">
                <a:solidFill>
                  <a:schemeClr val="bg2"/>
                </a:solidFill>
                <a:effectLst/>
                <a:latin typeface="DengXian" panose="02010600030101010101" pitchFamily="2" charset="-122"/>
                <a:ea typeface="DengXian" panose="02010600030101010101" pitchFamily="2" charset="-122"/>
              </a:rPr>
              <a:t>, Philippe Bekaert, Kavita </a:t>
            </a:r>
            <a:r>
              <a:rPr lang="en-US" altLang="zh-CN" b="0" i="0" dirty="0" err="1">
                <a:solidFill>
                  <a:schemeClr val="bg2"/>
                </a:solidFill>
                <a:effectLst/>
                <a:latin typeface="DengXian" panose="02010600030101010101" pitchFamily="2" charset="-122"/>
                <a:ea typeface="DengXian" panose="02010600030101010101" pitchFamily="2" charset="-122"/>
              </a:rPr>
              <a:t>Bala</a:t>
            </a:r>
            <a:endParaRPr lang="en-US" altLang="zh-CN" b="0" i="0" dirty="0">
              <a:solidFill>
                <a:schemeClr val="bg2"/>
              </a:solidFill>
              <a:effectLst/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 algn="just" fontAlgn="base"/>
            <a:endParaRPr lang="en-US" altLang="zh-CN" dirty="0">
              <a:solidFill>
                <a:schemeClr val="bg2"/>
              </a:solidFill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 algn="just" fontAlgn="base"/>
            <a:r>
              <a:rPr lang="en-US" altLang="zh-CN" b="1" i="0" dirty="0">
                <a:solidFill>
                  <a:schemeClr val="bg2"/>
                </a:solidFill>
                <a:effectLst/>
                <a:latin typeface="DengXian" panose="02010600030101010101" pitchFamily="2" charset="-122"/>
                <a:ea typeface="DengXian" panose="02010600030101010101" pitchFamily="2" charset="-122"/>
              </a:rPr>
              <a:t>Realistic Image Synthesis Using Photon Mapping, 1st Edition</a:t>
            </a:r>
          </a:p>
          <a:p>
            <a:pPr algn="just" fontAlgn="base"/>
            <a:r>
              <a:rPr lang="en-US" altLang="zh-CN" b="0" i="0" dirty="0">
                <a:solidFill>
                  <a:schemeClr val="bg2"/>
                </a:solidFill>
                <a:effectLst/>
                <a:latin typeface="DengXian" panose="02010600030101010101" pitchFamily="2" charset="-122"/>
                <a:ea typeface="DengXian" panose="02010600030101010101" pitchFamily="2" charset="-122"/>
              </a:rPr>
              <a:t>Henrik </a:t>
            </a:r>
            <a:r>
              <a:rPr lang="en-US" altLang="zh-CN" b="0" i="0" dirty="0" err="1">
                <a:solidFill>
                  <a:schemeClr val="bg2"/>
                </a:solidFill>
                <a:effectLst/>
                <a:latin typeface="DengXian" panose="02010600030101010101" pitchFamily="2" charset="-122"/>
                <a:ea typeface="DengXian" panose="02010600030101010101" pitchFamily="2" charset="-122"/>
              </a:rPr>
              <a:t>Wann</a:t>
            </a:r>
            <a:r>
              <a:rPr lang="en-US" altLang="zh-CN" b="0" i="0" dirty="0">
                <a:solidFill>
                  <a:schemeClr val="bg2"/>
                </a:solidFill>
                <a:effectLst/>
                <a:latin typeface="DengXian" panose="02010600030101010101" pitchFamily="2" charset="-122"/>
                <a:ea typeface="DengXian" panose="02010600030101010101" pitchFamily="2" charset="-122"/>
              </a:rPr>
              <a:t> Jensen</a:t>
            </a:r>
          </a:p>
        </p:txBody>
      </p:sp>
    </p:spTree>
    <p:extLst>
      <p:ext uri="{BB962C8B-B14F-4D97-AF65-F5344CB8AC3E}">
        <p14:creationId xmlns:p14="http://schemas.microsoft.com/office/powerpoint/2010/main" val="139239441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5789618-6D11-4BC5-A1D1-CF88472C3F19}"/>
              </a:ext>
            </a:extLst>
          </p:cNvPr>
          <p:cNvSpPr txBox="1">
            <a:spLocks/>
          </p:cNvSpPr>
          <p:nvPr/>
        </p:nvSpPr>
        <p:spPr>
          <a:xfrm>
            <a:off x="390195" y="287799"/>
            <a:ext cx="8732033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</a:rPr>
              <a:t>Where Next?</a:t>
            </a:r>
          </a:p>
        </p:txBody>
      </p:sp>
      <p:sp>
        <p:nvSpPr>
          <p:cNvPr id="21" name="标题 1">
            <a:extLst>
              <a:ext uri="{FF2B5EF4-FFF2-40B4-BE49-F238E27FC236}">
                <a16:creationId xmlns:a16="http://schemas.microsoft.com/office/drawing/2014/main" id="{F5EB3A12-BDEA-4123-8D7F-7518F0210B75}"/>
              </a:ext>
            </a:extLst>
          </p:cNvPr>
          <p:cNvSpPr txBox="1"/>
          <p:nvPr/>
        </p:nvSpPr>
        <p:spPr>
          <a:xfrm>
            <a:off x="832855" y="6147406"/>
            <a:ext cx="3323965" cy="3227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6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  <a:sym typeface="+mn-lt"/>
              </a:rPr>
              <a:t>2020</a:t>
            </a:r>
            <a:r>
              <a:rPr lang="zh-CN" altLang="en-US" sz="16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  <a:sym typeface="+mn-lt"/>
              </a:rPr>
              <a:t> </a:t>
            </a:r>
            <a:r>
              <a:rPr lang="en-US" altLang="zh-CN" sz="16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  <a:sym typeface="+mn-lt"/>
              </a:rPr>
              <a:t>TJMSC</a:t>
            </a:r>
            <a:r>
              <a:rPr lang="zh-CN" altLang="en-US" sz="16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  <a:sym typeface="+mn-lt"/>
              </a:rPr>
              <a:t> </a:t>
            </a:r>
            <a:r>
              <a:rPr lang="en-US" altLang="zh-CN" sz="16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  <a:sym typeface="+mn-lt"/>
              </a:rPr>
              <a:t>Tech.</a:t>
            </a:r>
            <a:r>
              <a:rPr lang="zh-CN" altLang="en-US" sz="16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  <a:sym typeface="+mn-lt"/>
              </a:rPr>
              <a:t> </a:t>
            </a:r>
            <a:r>
              <a:rPr lang="en-US" altLang="zh-CN" sz="16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  <a:sym typeface="+mn-lt"/>
              </a:rPr>
              <a:t>Courses</a:t>
            </a:r>
            <a:endParaRPr lang="zh-CN" altLang="en-US" sz="1600" dirty="0">
              <a:solidFill>
                <a:schemeClr val="bg2"/>
              </a:solidFill>
              <a:latin typeface="DengXian" charset="0"/>
              <a:ea typeface="DengXian" charset="0"/>
              <a:cs typeface="DengXian" charset="0"/>
              <a:sym typeface="+mn-lt"/>
            </a:endParaRPr>
          </a:p>
        </p:txBody>
      </p:sp>
      <p:sp>
        <p:nvSpPr>
          <p:cNvPr id="22" name="标题 1">
            <a:extLst>
              <a:ext uri="{FF2B5EF4-FFF2-40B4-BE49-F238E27FC236}">
                <a16:creationId xmlns:a16="http://schemas.microsoft.com/office/drawing/2014/main" id="{BF8CD409-D2F6-4209-9982-B8AA55F4B931}"/>
              </a:ext>
            </a:extLst>
          </p:cNvPr>
          <p:cNvSpPr txBox="1"/>
          <p:nvPr/>
        </p:nvSpPr>
        <p:spPr>
          <a:xfrm>
            <a:off x="832855" y="6466785"/>
            <a:ext cx="4019097" cy="3357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  <a:sym typeface="+mn-lt"/>
              </a:rPr>
              <a:t>Raytracing In One Weekend</a:t>
            </a:r>
            <a:endParaRPr lang="zh-CN" altLang="en-US" sz="2400" dirty="0">
              <a:solidFill>
                <a:schemeClr val="bg2"/>
              </a:solidFill>
              <a:latin typeface="DengXian" charset="0"/>
              <a:ea typeface="DengXian" charset="0"/>
              <a:cs typeface="DengXian" charset="0"/>
              <a:sym typeface="+mn-lt"/>
            </a:endParaRPr>
          </a:p>
        </p:txBody>
      </p:sp>
      <p:cxnSp>
        <p:nvCxnSpPr>
          <p:cNvPr id="23" name="直接连接符 6">
            <a:extLst>
              <a:ext uri="{FF2B5EF4-FFF2-40B4-BE49-F238E27FC236}">
                <a16:creationId xmlns:a16="http://schemas.microsoft.com/office/drawing/2014/main" id="{063841C9-2EE4-493F-9776-4C72D314B5C1}"/>
              </a:ext>
            </a:extLst>
          </p:cNvPr>
          <p:cNvCxnSpPr>
            <a:cxnSpLocks/>
          </p:cNvCxnSpPr>
          <p:nvPr/>
        </p:nvCxnSpPr>
        <p:spPr>
          <a:xfrm flipV="1">
            <a:off x="832855" y="6437289"/>
            <a:ext cx="3829001" cy="1111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4" name="组合 1">
            <a:extLst>
              <a:ext uri="{FF2B5EF4-FFF2-40B4-BE49-F238E27FC236}">
                <a16:creationId xmlns:a16="http://schemas.microsoft.com/office/drawing/2014/main" id="{162F5480-D0FD-4159-990E-C8BE2A267D4F}"/>
              </a:ext>
            </a:extLst>
          </p:cNvPr>
          <p:cNvGrpSpPr/>
          <p:nvPr/>
        </p:nvGrpSpPr>
        <p:grpSpPr>
          <a:xfrm>
            <a:off x="94485" y="6161516"/>
            <a:ext cx="629511" cy="609648"/>
            <a:chOff x="2316219" y="2407725"/>
            <a:chExt cx="2018544" cy="2015004"/>
          </a:xfrm>
        </p:grpSpPr>
        <p:sp>
          <p:nvSpPr>
            <p:cNvPr id="25" name="矩形: 圆角 5">
              <a:extLst>
                <a:ext uri="{FF2B5EF4-FFF2-40B4-BE49-F238E27FC236}">
                  <a16:creationId xmlns:a16="http://schemas.microsoft.com/office/drawing/2014/main" id="{8F0F5BD2-8151-4F4B-9BEF-C3372CD9EBBF}"/>
                </a:ext>
              </a:extLst>
            </p:cNvPr>
            <p:cNvSpPr/>
            <p:nvPr/>
          </p:nvSpPr>
          <p:spPr>
            <a:xfrm>
              <a:off x="2319758" y="2407725"/>
              <a:ext cx="948205" cy="948205"/>
            </a:xfrm>
            <a:prstGeom prst="roundRect">
              <a:avLst>
                <a:gd name="adj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: 圆角 12">
              <a:extLst>
                <a:ext uri="{FF2B5EF4-FFF2-40B4-BE49-F238E27FC236}">
                  <a16:creationId xmlns:a16="http://schemas.microsoft.com/office/drawing/2014/main" id="{0EFC5F4E-CD97-4C81-8B75-78D8E1A00A60}"/>
                </a:ext>
              </a:extLst>
            </p:cNvPr>
            <p:cNvSpPr/>
            <p:nvPr/>
          </p:nvSpPr>
          <p:spPr>
            <a:xfrm>
              <a:off x="3386558" y="2407725"/>
              <a:ext cx="948205" cy="948205"/>
            </a:xfrm>
            <a:prstGeom prst="roundRect">
              <a:avLst>
                <a:gd name="adj" fmla="val 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7" name="矩形: 圆角 14">
              <a:extLst>
                <a:ext uri="{FF2B5EF4-FFF2-40B4-BE49-F238E27FC236}">
                  <a16:creationId xmlns:a16="http://schemas.microsoft.com/office/drawing/2014/main" id="{6F0DE636-560C-4549-827A-DD5731F9A0AD}"/>
                </a:ext>
              </a:extLst>
            </p:cNvPr>
            <p:cNvSpPr/>
            <p:nvPr/>
          </p:nvSpPr>
          <p:spPr>
            <a:xfrm>
              <a:off x="3386556" y="3474524"/>
              <a:ext cx="948205" cy="948205"/>
            </a:xfrm>
            <a:prstGeom prst="roundRect">
              <a:avLst>
                <a:gd name="adj" fmla="val 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矩形: 圆角 15">
              <a:extLst>
                <a:ext uri="{FF2B5EF4-FFF2-40B4-BE49-F238E27FC236}">
                  <a16:creationId xmlns:a16="http://schemas.microsoft.com/office/drawing/2014/main" id="{2FD925D8-241D-4710-975D-7FF0F1BBDC50}"/>
                </a:ext>
              </a:extLst>
            </p:cNvPr>
            <p:cNvSpPr/>
            <p:nvPr/>
          </p:nvSpPr>
          <p:spPr>
            <a:xfrm>
              <a:off x="2316219" y="3474523"/>
              <a:ext cx="948205" cy="948205"/>
            </a:xfrm>
            <a:prstGeom prst="roundRect">
              <a:avLst>
                <a:gd name="adj" fmla="val 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429960DE-D2D0-457A-A4DC-B00F32A327BD}"/>
              </a:ext>
            </a:extLst>
          </p:cNvPr>
          <p:cNvSpPr txBox="1"/>
          <p:nvPr/>
        </p:nvSpPr>
        <p:spPr>
          <a:xfrm>
            <a:off x="262946" y="1728792"/>
            <a:ext cx="11618811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fontAlgn="base"/>
            <a:r>
              <a:rPr lang="en-US" altLang="zh-CN" b="1" i="0" dirty="0">
                <a:solidFill>
                  <a:schemeClr val="bg2"/>
                </a:solidFill>
                <a:effectLst/>
                <a:latin typeface="DengXian" panose="02010600030101010101" pitchFamily="2" charset="-122"/>
                <a:ea typeface="DengXian" panose="02010600030101010101" pitchFamily="2" charset="-122"/>
              </a:rPr>
              <a:t>Computational Geometry: Algorithms and Applications, 3rd Edition</a:t>
            </a:r>
          </a:p>
          <a:p>
            <a:pPr algn="just" fontAlgn="base"/>
            <a:r>
              <a:rPr lang="en-US" altLang="zh-CN" i="0" dirty="0">
                <a:solidFill>
                  <a:schemeClr val="bg2"/>
                </a:solidFill>
                <a:effectLst/>
                <a:latin typeface="DengXian" panose="02010600030101010101" pitchFamily="2" charset="-122"/>
                <a:ea typeface="DengXian" panose="02010600030101010101" pitchFamily="2" charset="-122"/>
              </a:rPr>
              <a:t>Mark de Berg, </a:t>
            </a:r>
            <a:r>
              <a:rPr lang="en-US" altLang="zh-CN" i="0" dirty="0" err="1">
                <a:solidFill>
                  <a:schemeClr val="bg2"/>
                </a:solidFill>
                <a:effectLst/>
                <a:latin typeface="DengXian" panose="02010600030101010101" pitchFamily="2" charset="-122"/>
                <a:ea typeface="DengXian" panose="02010600030101010101" pitchFamily="2" charset="-122"/>
              </a:rPr>
              <a:t>Otfried</a:t>
            </a:r>
            <a:r>
              <a:rPr lang="en-US" altLang="zh-CN" i="0" dirty="0">
                <a:solidFill>
                  <a:schemeClr val="bg2"/>
                </a:solidFill>
                <a:effectLst/>
                <a:latin typeface="DengXian" panose="02010600030101010101" pitchFamily="2" charset="-122"/>
                <a:ea typeface="DengXian" panose="02010600030101010101" pitchFamily="2" charset="-122"/>
              </a:rPr>
              <a:t> Cheong, Marc van </a:t>
            </a:r>
            <a:r>
              <a:rPr lang="en-US" altLang="zh-CN" i="0" dirty="0" err="1">
                <a:solidFill>
                  <a:schemeClr val="bg2"/>
                </a:solidFill>
                <a:effectLst/>
                <a:latin typeface="DengXian" panose="02010600030101010101" pitchFamily="2" charset="-122"/>
                <a:ea typeface="DengXian" panose="02010600030101010101" pitchFamily="2" charset="-122"/>
              </a:rPr>
              <a:t>Kreveld</a:t>
            </a:r>
            <a:r>
              <a:rPr lang="en-US" altLang="zh-CN" i="0" dirty="0">
                <a:solidFill>
                  <a:schemeClr val="bg2"/>
                </a:solidFill>
                <a:effectLst/>
                <a:latin typeface="DengXian" panose="02010600030101010101" pitchFamily="2" charset="-122"/>
                <a:ea typeface="DengXian" panose="02010600030101010101" pitchFamily="2" charset="-122"/>
              </a:rPr>
              <a:t>, Mark Overmars</a:t>
            </a:r>
          </a:p>
          <a:p>
            <a:pPr algn="just" fontAlgn="base"/>
            <a:endParaRPr lang="en-US" altLang="zh-CN" b="1" dirty="0">
              <a:solidFill>
                <a:schemeClr val="bg2"/>
              </a:solidFill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 algn="just" fontAlgn="base"/>
            <a:r>
              <a:rPr lang="en-US" altLang="zh-CN" b="1" i="0" dirty="0">
                <a:solidFill>
                  <a:schemeClr val="bg2"/>
                </a:solidFill>
                <a:effectLst/>
                <a:latin typeface="DengXian" panose="02010600030101010101" pitchFamily="2" charset="-122"/>
                <a:ea typeface="DengXian" panose="02010600030101010101" pitchFamily="2" charset="-122"/>
              </a:rPr>
              <a:t>Polygon Mesh Processing, 1st Edition</a:t>
            </a:r>
          </a:p>
          <a:p>
            <a:pPr algn="just" fontAlgn="base"/>
            <a:r>
              <a:rPr lang="en-US" altLang="zh-CN" i="0" dirty="0">
                <a:solidFill>
                  <a:schemeClr val="bg2"/>
                </a:solidFill>
                <a:effectLst/>
                <a:latin typeface="DengXian" panose="02010600030101010101" pitchFamily="2" charset="-122"/>
                <a:ea typeface="DengXian" panose="02010600030101010101" pitchFamily="2" charset="-122"/>
              </a:rPr>
              <a:t>Mario </a:t>
            </a:r>
            <a:r>
              <a:rPr lang="en-US" altLang="zh-CN" i="0" dirty="0" err="1">
                <a:solidFill>
                  <a:schemeClr val="bg2"/>
                </a:solidFill>
                <a:effectLst/>
                <a:latin typeface="DengXian" panose="02010600030101010101" pitchFamily="2" charset="-122"/>
                <a:ea typeface="DengXian" panose="02010600030101010101" pitchFamily="2" charset="-122"/>
              </a:rPr>
              <a:t>Botsch</a:t>
            </a:r>
            <a:r>
              <a:rPr lang="en-US" altLang="zh-CN" i="0" dirty="0">
                <a:solidFill>
                  <a:schemeClr val="bg2"/>
                </a:solidFill>
                <a:effectLst/>
                <a:latin typeface="DengXian" panose="02010600030101010101" pitchFamily="2" charset="-122"/>
                <a:ea typeface="DengXian" panose="02010600030101010101" pitchFamily="2" charset="-122"/>
              </a:rPr>
              <a:t>, Leif </a:t>
            </a:r>
            <a:r>
              <a:rPr lang="en-US" altLang="zh-CN" i="0" dirty="0" err="1">
                <a:solidFill>
                  <a:schemeClr val="bg2"/>
                </a:solidFill>
                <a:effectLst/>
                <a:latin typeface="DengXian" panose="02010600030101010101" pitchFamily="2" charset="-122"/>
                <a:ea typeface="DengXian" panose="02010600030101010101" pitchFamily="2" charset="-122"/>
              </a:rPr>
              <a:t>Kobbelt</a:t>
            </a:r>
            <a:r>
              <a:rPr lang="en-US" altLang="zh-CN" i="0" dirty="0">
                <a:solidFill>
                  <a:schemeClr val="bg2"/>
                </a:solidFill>
                <a:effectLst/>
                <a:latin typeface="DengXian" panose="02010600030101010101" pitchFamily="2" charset="-122"/>
                <a:ea typeface="DengXian" panose="02010600030101010101" pitchFamily="2" charset="-122"/>
              </a:rPr>
              <a:t>, Mark Pauly, Pierre </a:t>
            </a:r>
            <a:r>
              <a:rPr lang="en-US" altLang="zh-CN" i="0" dirty="0" err="1">
                <a:solidFill>
                  <a:schemeClr val="bg2"/>
                </a:solidFill>
                <a:effectLst/>
                <a:latin typeface="DengXian" panose="02010600030101010101" pitchFamily="2" charset="-122"/>
                <a:ea typeface="DengXian" panose="02010600030101010101" pitchFamily="2" charset="-122"/>
              </a:rPr>
              <a:t>Alliez</a:t>
            </a:r>
            <a:r>
              <a:rPr lang="en-US" altLang="zh-CN" i="0" dirty="0">
                <a:solidFill>
                  <a:schemeClr val="bg2"/>
                </a:solidFill>
                <a:effectLst/>
                <a:latin typeface="DengXian" panose="02010600030101010101" pitchFamily="2" charset="-122"/>
                <a:ea typeface="DengXian" panose="02010600030101010101" pitchFamily="2" charset="-122"/>
              </a:rPr>
              <a:t>, Bruno Levy</a:t>
            </a:r>
          </a:p>
          <a:p>
            <a:pPr algn="just" fontAlgn="base"/>
            <a:endParaRPr lang="en-US" altLang="zh-CN" dirty="0">
              <a:solidFill>
                <a:schemeClr val="bg2"/>
              </a:solidFill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 algn="just" fontAlgn="base"/>
            <a:r>
              <a:rPr lang="en-US" altLang="zh-CN" b="1" i="0" dirty="0">
                <a:solidFill>
                  <a:schemeClr val="bg2"/>
                </a:solidFill>
                <a:effectLst/>
                <a:latin typeface="DengXian" panose="02010600030101010101" pitchFamily="2" charset="-122"/>
                <a:ea typeface="DengXian" panose="02010600030101010101" pitchFamily="2" charset="-122"/>
              </a:rPr>
              <a:t>Digital Modeling of Material Appearance (The Morgan Kaufmann Series in Computer Graphics), 1st Edition</a:t>
            </a:r>
          </a:p>
          <a:p>
            <a:pPr algn="just" fontAlgn="base"/>
            <a:r>
              <a:rPr lang="en-US" altLang="zh-CN" i="0" dirty="0">
                <a:solidFill>
                  <a:schemeClr val="bg2"/>
                </a:solidFill>
                <a:effectLst/>
                <a:latin typeface="DengXian" panose="02010600030101010101" pitchFamily="2" charset="-122"/>
                <a:ea typeface="DengXian" panose="02010600030101010101" pitchFamily="2" charset="-122"/>
              </a:rPr>
              <a:t>Julie Dorsey, Holly </a:t>
            </a:r>
            <a:r>
              <a:rPr lang="en-US" altLang="zh-CN" i="0" dirty="0" err="1">
                <a:solidFill>
                  <a:schemeClr val="bg2"/>
                </a:solidFill>
                <a:effectLst/>
                <a:latin typeface="DengXian" panose="02010600030101010101" pitchFamily="2" charset="-122"/>
                <a:ea typeface="DengXian" panose="02010600030101010101" pitchFamily="2" charset="-122"/>
              </a:rPr>
              <a:t>Rushmeier</a:t>
            </a:r>
            <a:r>
              <a:rPr lang="en-US" altLang="zh-CN" i="0" dirty="0">
                <a:solidFill>
                  <a:schemeClr val="bg2"/>
                </a:solidFill>
                <a:effectLst/>
                <a:latin typeface="DengXian" panose="02010600030101010101" pitchFamily="2" charset="-122"/>
                <a:ea typeface="DengXian" panose="02010600030101010101" pitchFamily="2" charset="-122"/>
              </a:rPr>
              <a:t>, François </a:t>
            </a:r>
            <a:r>
              <a:rPr lang="en-US" altLang="zh-CN" i="0" dirty="0" err="1">
                <a:solidFill>
                  <a:schemeClr val="bg2"/>
                </a:solidFill>
                <a:effectLst/>
                <a:latin typeface="DengXian" panose="02010600030101010101" pitchFamily="2" charset="-122"/>
                <a:ea typeface="DengXian" panose="02010600030101010101" pitchFamily="2" charset="-122"/>
              </a:rPr>
              <a:t>Sillion</a:t>
            </a:r>
            <a:endParaRPr lang="en-US" altLang="zh-CN" i="0" dirty="0">
              <a:solidFill>
                <a:schemeClr val="bg2"/>
              </a:solidFill>
              <a:effectLst/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 algn="just" fontAlgn="base"/>
            <a:endParaRPr lang="en-US" altLang="zh-CN" dirty="0">
              <a:solidFill>
                <a:schemeClr val="bg2"/>
              </a:solidFill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 algn="just" fontAlgn="base"/>
            <a:r>
              <a:rPr lang="en-US" altLang="zh-CN" b="1" i="0" dirty="0">
                <a:solidFill>
                  <a:schemeClr val="bg2"/>
                </a:solidFill>
                <a:effectLst/>
                <a:latin typeface="DengXian" panose="02010600030101010101" pitchFamily="2" charset="-122"/>
                <a:ea typeface="DengXian" panose="02010600030101010101" pitchFamily="2" charset="-122"/>
              </a:rPr>
              <a:t>High Dynamic Range Imaging: Acquisition, Display, and Image-Based Lighting 2nd Edition, Kindle Edition</a:t>
            </a:r>
          </a:p>
          <a:p>
            <a:pPr algn="just" fontAlgn="base"/>
            <a:r>
              <a:rPr lang="en-US" altLang="zh-CN" i="0" dirty="0">
                <a:solidFill>
                  <a:schemeClr val="bg2"/>
                </a:solidFill>
                <a:effectLst/>
                <a:latin typeface="DengXian" panose="02010600030101010101" pitchFamily="2" charset="-122"/>
                <a:ea typeface="DengXian" panose="02010600030101010101" pitchFamily="2" charset="-122"/>
              </a:rPr>
              <a:t>Erik Reinhard, Wolfgang Heidrich, Paul </a:t>
            </a:r>
            <a:r>
              <a:rPr lang="en-US" altLang="zh-CN" i="0" dirty="0" err="1">
                <a:solidFill>
                  <a:schemeClr val="bg2"/>
                </a:solidFill>
                <a:effectLst/>
                <a:latin typeface="DengXian" panose="02010600030101010101" pitchFamily="2" charset="-122"/>
                <a:ea typeface="DengXian" panose="02010600030101010101" pitchFamily="2" charset="-122"/>
              </a:rPr>
              <a:t>Debevec</a:t>
            </a:r>
            <a:r>
              <a:rPr lang="en-US" altLang="zh-CN" i="0" dirty="0">
                <a:solidFill>
                  <a:schemeClr val="bg2"/>
                </a:solidFill>
                <a:effectLst/>
                <a:latin typeface="DengXian" panose="02010600030101010101" pitchFamily="2" charset="-122"/>
                <a:ea typeface="DengXian" panose="02010600030101010101" pitchFamily="2" charset="-122"/>
              </a:rPr>
              <a:t>, </a:t>
            </a:r>
            <a:r>
              <a:rPr lang="en-US" altLang="zh-CN" i="0" dirty="0" err="1">
                <a:solidFill>
                  <a:schemeClr val="bg2"/>
                </a:solidFill>
                <a:effectLst/>
                <a:latin typeface="DengXian" panose="02010600030101010101" pitchFamily="2" charset="-122"/>
                <a:ea typeface="DengXian" panose="02010600030101010101" pitchFamily="2" charset="-122"/>
              </a:rPr>
              <a:t>Sumanta</a:t>
            </a:r>
            <a:r>
              <a:rPr lang="en-US" altLang="zh-CN" i="0" dirty="0">
                <a:solidFill>
                  <a:schemeClr val="bg2"/>
                </a:solidFill>
                <a:effectLst/>
                <a:latin typeface="DengXian" panose="02010600030101010101" pitchFamily="2" charset="-122"/>
                <a:ea typeface="DengXian" panose="02010600030101010101" pitchFamily="2" charset="-122"/>
              </a:rPr>
              <a:t> </a:t>
            </a:r>
            <a:r>
              <a:rPr lang="en-US" altLang="zh-CN" i="0" dirty="0" err="1">
                <a:solidFill>
                  <a:schemeClr val="bg2"/>
                </a:solidFill>
                <a:effectLst/>
                <a:latin typeface="DengXian" panose="02010600030101010101" pitchFamily="2" charset="-122"/>
                <a:ea typeface="DengXian" panose="02010600030101010101" pitchFamily="2" charset="-122"/>
              </a:rPr>
              <a:t>Pattanaik</a:t>
            </a:r>
            <a:r>
              <a:rPr lang="en-US" altLang="zh-CN" i="0" dirty="0">
                <a:solidFill>
                  <a:schemeClr val="bg2"/>
                </a:solidFill>
                <a:effectLst/>
                <a:latin typeface="DengXian" panose="02010600030101010101" pitchFamily="2" charset="-122"/>
                <a:ea typeface="DengXian" panose="02010600030101010101" pitchFamily="2" charset="-122"/>
              </a:rPr>
              <a:t>, Greg Ward, Karol </a:t>
            </a:r>
            <a:r>
              <a:rPr lang="en-US" altLang="zh-CN" i="0" dirty="0" err="1">
                <a:solidFill>
                  <a:schemeClr val="bg2"/>
                </a:solidFill>
                <a:effectLst/>
                <a:latin typeface="DengXian" panose="02010600030101010101" pitchFamily="2" charset="-122"/>
                <a:ea typeface="DengXian" panose="02010600030101010101" pitchFamily="2" charset="-122"/>
              </a:rPr>
              <a:t>Myszkowski</a:t>
            </a:r>
            <a:endParaRPr lang="en-US" altLang="zh-CN" i="0" dirty="0">
              <a:solidFill>
                <a:schemeClr val="bg2"/>
              </a:solidFill>
              <a:effectLst/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 algn="just" fontAlgn="base"/>
            <a:endParaRPr lang="en-US" altLang="zh-CN" b="1" dirty="0">
              <a:solidFill>
                <a:schemeClr val="bg2"/>
              </a:solidFill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 algn="just" fontAlgn="base"/>
            <a:r>
              <a:rPr lang="en-US" altLang="zh-CN" b="1" i="0" dirty="0">
                <a:solidFill>
                  <a:schemeClr val="bg2"/>
                </a:solidFill>
                <a:effectLst/>
                <a:latin typeface="DengXian" panose="02010600030101010101" pitchFamily="2" charset="-122"/>
                <a:ea typeface="DengXian" panose="02010600030101010101" pitchFamily="2" charset="-122"/>
              </a:rPr>
              <a:t>Jim Blinn's Corner Series</a:t>
            </a:r>
          </a:p>
          <a:p>
            <a:pPr algn="just" fontAlgn="base"/>
            <a:r>
              <a:rPr lang="en-US" altLang="zh-CN" i="0" dirty="0">
                <a:solidFill>
                  <a:schemeClr val="bg2"/>
                </a:solidFill>
                <a:effectLst/>
                <a:latin typeface="DengXian" panose="02010600030101010101" pitchFamily="2" charset="-122"/>
                <a:ea typeface="DengXian" panose="02010600030101010101" pitchFamily="2" charset="-122"/>
              </a:rPr>
              <a:t>Jim Blinn</a:t>
            </a:r>
          </a:p>
        </p:txBody>
      </p:sp>
    </p:spTree>
    <p:extLst>
      <p:ext uri="{BB962C8B-B14F-4D97-AF65-F5344CB8AC3E}">
        <p14:creationId xmlns:p14="http://schemas.microsoft.com/office/powerpoint/2010/main" val="158297965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C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2590" y="3861274"/>
            <a:ext cx="5710774" cy="1099512"/>
          </a:xfrm>
          <a:prstGeom prst="rect">
            <a:avLst/>
          </a:prstGeom>
        </p:spPr>
      </p:pic>
      <p:pic>
        <p:nvPicPr>
          <p:cNvPr id="18" name="图片 17" hidden="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4534422" y="2806174"/>
            <a:ext cx="5710774" cy="1099512"/>
          </a:xfrm>
          <a:prstGeom prst="rect">
            <a:avLst/>
          </a:prstGeom>
        </p:spPr>
      </p:pic>
      <p:sp>
        <p:nvSpPr>
          <p:cNvPr id="12" name="矩形: 圆角 11"/>
          <p:cNvSpPr/>
          <p:nvPr/>
        </p:nvSpPr>
        <p:spPr>
          <a:xfrm>
            <a:off x="5007918" y="1911467"/>
            <a:ext cx="755560" cy="75556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: 圆角 13"/>
          <p:cNvSpPr/>
          <p:nvPr/>
        </p:nvSpPr>
        <p:spPr>
          <a:xfrm>
            <a:off x="5857979" y="1911467"/>
            <a:ext cx="755560" cy="75556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: 圆角 16"/>
          <p:cNvSpPr/>
          <p:nvPr/>
        </p:nvSpPr>
        <p:spPr>
          <a:xfrm>
            <a:off x="5857977" y="2761527"/>
            <a:ext cx="755560" cy="755560"/>
          </a:xfrm>
          <a:prstGeom prst="roundRect">
            <a:avLst>
              <a:gd name="adj" fmla="val 0"/>
            </a:avLst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: 圆角 20"/>
          <p:cNvSpPr/>
          <p:nvPr/>
        </p:nvSpPr>
        <p:spPr>
          <a:xfrm>
            <a:off x="5005098" y="2761526"/>
            <a:ext cx="755560" cy="755560"/>
          </a:xfrm>
          <a:prstGeom prst="roundRect">
            <a:avLst>
              <a:gd name="adj" fmla="val 0"/>
            </a:avLst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179882" y="200234"/>
            <a:ext cx="760990" cy="12811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zh-CN" altLang="en-US" sz="11500" dirty="0">
              <a:solidFill>
                <a:srgbClr val="747474"/>
              </a:solidFill>
              <a:latin typeface="Myriad Pro SemiCond" panose="020B0503030403020204" pitchFamily="34" charset="0"/>
              <a:ea typeface="+mn-ea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C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5789618-6D11-4BC5-A1D1-CF88472C3F19}"/>
              </a:ext>
            </a:extLst>
          </p:cNvPr>
          <p:cNvSpPr txBox="1">
            <a:spLocks/>
          </p:cNvSpPr>
          <p:nvPr/>
        </p:nvSpPr>
        <p:spPr>
          <a:xfrm>
            <a:off x="390196" y="287799"/>
            <a:ext cx="81534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</a:rPr>
              <a:t>Output a Image</a:t>
            </a:r>
          </a:p>
        </p:txBody>
      </p:sp>
      <p:sp>
        <p:nvSpPr>
          <p:cNvPr id="21" name="标题 1">
            <a:extLst>
              <a:ext uri="{FF2B5EF4-FFF2-40B4-BE49-F238E27FC236}">
                <a16:creationId xmlns:a16="http://schemas.microsoft.com/office/drawing/2014/main" id="{F5EB3A12-BDEA-4123-8D7F-7518F0210B75}"/>
              </a:ext>
            </a:extLst>
          </p:cNvPr>
          <p:cNvSpPr txBox="1"/>
          <p:nvPr/>
        </p:nvSpPr>
        <p:spPr>
          <a:xfrm>
            <a:off x="832855" y="6147406"/>
            <a:ext cx="3323965" cy="3227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6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  <a:sym typeface="+mn-lt"/>
              </a:rPr>
              <a:t>2020</a:t>
            </a:r>
            <a:r>
              <a:rPr lang="zh-CN" altLang="en-US" sz="16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  <a:sym typeface="+mn-lt"/>
              </a:rPr>
              <a:t> </a:t>
            </a:r>
            <a:r>
              <a:rPr lang="en-US" altLang="zh-CN" sz="16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  <a:sym typeface="+mn-lt"/>
              </a:rPr>
              <a:t>TJMSC</a:t>
            </a:r>
            <a:r>
              <a:rPr lang="zh-CN" altLang="en-US" sz="16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  <a:sym typeface="+mn-lt"/>
              </a:rPr>
              <a:t> </a:t>
            </a:r>
            <a:r>
              <a:rPr lang="en-US" altLang="zh-CN" sz="16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  <a:sym typeface="+mn-lt"/>
              </a:rPr>
              <a:t>Tech.</a:t>
            </a:r>
            <a:r>
              <a:rPr lang="zh-CN" altLang="en-US" sz="16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  <a:sym typeface="+mn-lt"/>
              </a:rPr>
              <a:t> </a:t>
            </a:r>
            <a:r>
              <a:rPr lang="en-US" altLang="zh-CN" sz="16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  <a:sym typeface="+mn-lt"/>
              </a:rPr>
              <a:t>Courses</a:t>
            </a:r>
            <a:endParaRPr lang="zh-CN" altLang="en-US" sz="1600" dirty="0">
              <a:solidFill>
                <a:schemeClr val="bg2"/>
              </a:solidFill>
              <a:latin typeface="DengXian" charset="0"/>
              <a:ea typeface="DengXian" charset="0"/>
              <a:cs typeface="DengXian" charset="0"/>
              <a:sym typeface="+mn-lt"/>
            </a:endParaRPr>
          </a:p>
        </p:txBody>
      </p:sp>
      <p:sp>
        <p:nvSpPr>
          <p:cNvPr id="22" name="标题 1">
            <a:extLst>
              <a:ext uri="{FF2B5EF4-FFF2-40B4-BE49-F238E27FC236}">
                <a16:creationId xmlns:a16="http://schemas.microsoft.com/office/drawing/2014/main" id="{BF8CD409-D2F6-4209-9982-B8AA55F4B931}"/>
              </a:ext>
            </a:extLst>
          </p:cNvPr>
          <p:cNvSpPr txBox="1"/>
          <p:nvPr/>
        </p:nvSpPr>
        <p:spPr>
          <a:xfrm>
            <a:off x="832855" y="6466785"/>
            <a:ext cx="4019097" cy="3357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  <a:sym typeface="+mn-lt"/>
              </a:rPr>
              <a:t>Raytracing In One Weekend</a:t>
            </a:r>
            <a:endParaRPr lang="zh-CN" altLang="en-US" sz="2400" dirty="0">
              <a:solidFill>
                <a:schemeClr val="bg2"/>
              </a:solidFill>
              <a:latin typeface="DengXian" charset="0"/>
              <a:ea typeface="DengXian" charset="0"/>
              <a:cs typeface="DengXian" charset="0"/>
              <a:sym typeface="+mn-lt"/>
            </a:endParaRPr>
          </a:p>
        </p:txBody>
      </p:sp>
      <p:cxnSp>
        <p:nvCxnSpPr>
          <p:cNvPr id="23" name="直接连接符 6">
            <a:extLst>
              <a:ext uri="{FF2B5EF4-FFF2-40B4-BE49-F238E27FC236}">
                <a16:creationId xmlns:a16="http://schemas.microsoft.com/office/drawing/2014/main" id="{063841C9-2EE4-493F-9776-4C72D314B5C1}"/>
              </a:ext>
            </a:extLst>
          </p:cNvPr>
          <p:cNvCxnSpPr>
            <a:cxnSpLocks/>
          </p:cNvCxnSpPr>
          <p:nvPr/>
        </p:nvCxnSpPr>
        <p:spPr>
          <a:xfrm flipV="1">
            <a:off x="832855" y="6437289"/>
            <a:ext cx="3829001" cy="1111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4" name="组合 1">
            <a:extLst>
              <a:ext uri="{FF2B5EF4-FFF2-40B4-BE49-F238E27FC236}">
                <a16:creationId xmlns:a16="http://schemas.microsoft.com/office/drawing/2014/main" id="{162F5480-D0FD-4159-990E-C8BE2A267D4F}"/>
              </a:ext>
            </a:extLst>
          </p:cNvPr>
          <p:cNvGrpSpPr/>
          <p:nvPr/>
        </p:nvGrpSpPr>
        <p:grpSpPr>
          <a:xfrm>
            <a:off x="94485" y="6161516"/>
            <a:ext cx="629511" cy="609648"/>
            <a:chOff x="2316219" y="2407725"/>
            <a:chExt cx="2018544" cy="2015004"/>
          </a:xfrm>
        </p:grpSpPr>
        <p:sp>
          <p:nvSpPr>
            <p:cNvPr id="25" name="矩形: 圆角 5">
              <a:extLst>
                <a:ext uri="{FF2B5EF4-FFF2-40B4-BE49-F238E27FC236}">
                  <a16:creationId xmlns:a16="http://schemas.microsoft.com/office/drawing/2014/main" id="{8F0F5BD2-8151-4F4B-9BEF-C3372CD9EBBF}"/>
                </a:ext>
              </a:extLst>
            </p:cNvPr>
            <p:cNvSpPr/>
            <p:nvPr/>
          </p:nvSpPr>
          <p:spPr>
            <a:xfrm>
              <a:off x="2319758" y="2407725"/>
              <a:ext cx="948205" cy="948205"/>
            </a:xfrm>
            <a:prstGeom prst="roundRect">
              <a:avLst>
                <a:gd name="adj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: 圆角 12">
              <a:extLst>
                <a:ext uri="{FF2B5EF4-FFF2-40B4-BE49-F238E27FC236}">
                  <a16:creationId xmlns:a16="http://schemas.microsoft.com/office/drawing/2014/main" id="{0EFC5F4E-CD97-4C81-8B75-78D8E1A00A60}"/>
                </a:ext>
              </a:extLst>
            </p:cNvPr>
            <p:cNvSpPr/>
            <p:nvPr/>
          </p:nvSpPr>
          <p:spPr>
            <a:xfrm>
              <a:off x="3386558" y="2407725"/>
              <a:ext cx="948205" cy="948205"/>
            </a:xfrm>
            <a:prstGeom prst="roundRect">
              <a:avLst>
                <a:gd name="adj" fmla="val 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7" name="矩形: 圆角 14">
              <a:extLst>
                <a:ext uri="{FF2B5EF4-FFF2-40B4-BE49-F238E27FC236}">
                  <a16:creationId xmlns:a16="http://schemas.microsoft.com/office/drawing/2014/main" id="{6F0DE636-560C-4549-827A-DD5731F9A0AD}"/>
                </a:ext>
              </a:extLst>
            </p:cNvPr>
            <p:cNvSpPr/>
            <p:nvPr/>
          </p:nvSpPr>
          <p:spPr>
            <a:xfrm>
              <a:off x="3386556" y="3474524"/>
              <a:ext cx="948205" cy="948205"/>
            </a:xfrm>
            <a:prstGeom prst="roundRect">
              <a:avLst>
                <a:gd name="adj" fmla="val 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矩形: 圆角 15">
              <a:extLst>
                <a:ext uri="{FF2B5EF4-FFF2-40B4-BE49-F238E27FC236}">
                  <a16:creationId xmlns:a16="http://schemas.microsoft.com/office/drawing/2014/main" id="{2FD925D8-241D-4710-975D-7FF0F1BBDC50}"/>
                </a:ext>
              </a:extLst>
            </p:cNvPr>
            <p:cNvSpPr/>
            <p:nvPr/>
          </p:nvSpPr>
          <p:spPr>
            <a:xfrm>
              <a:off x="2316219" y="3474523"/>
              <a:ext cx="948205" cy="948205"/>
            </a:xfrm>
            <a:prstGeom prst="roundRect">
              <a:avLst>
                <a:gd name="adj" fmla="val 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BE891825-ED0D-4CD8-96D7-E04DF9F5C8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4641" y="3301092"/>
            <a:ext cx="2618016" cy="130900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70FB874-5848-4B11-898B-948E2A14B36F}"/>
              </a:ext>
            </a:extLst>
          </p:cNvPr>
          <p:cNvSpPr txBox="1"/>
          <p:nvPr/>
        </p:nvSpPr>
        <p:spPr>
          <a:xfrm>
            <a:off x="1550375" y="1244812"/>
            <a:ext cx="6096000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package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E5C07B"/>
                </a:solidFill>
                <a:effectLst/>
                <a:latin typeface="Fira Code" panose="020B0809050000020004" pitchFamily="49" charset="0"/>
              </a:rPr>
              <a:t>main</a:t>
            </a:r>
            <a:endParaRPr lang="en-US" altLang="zh-CN" sz="1400" b="0" dirty="0">
              <a:solidFill>
                <a:srgbClr val="ABB2BF"/>
              </a:solidFill>
              <a:effectLst/>
              <a:latin typeface="Fira Code" panose="020B0809050000020004" pitchFamily="49" charset="0"/>
            </a:endParaRPr>
          </a:p>
          <a:p>
            <a:b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</a:b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import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(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altLang="zh-CN" sz="1400" b="0" dirty="0">
                <a:solidFill>
                  <a:srgbClr val="98C379"/>
                </a:solidFill>
                <a:effectLst/>
                <a:latin typeface="Fira Code" panose="020B0809050000020004" pitchFamily="49" charset="0"/>
              </a:rPr>
              <a:t>"raytracing-tutorials/utils"</a:t>
            </a:r>
            <a:endParaRPr lang="en-US" altLang="zh-CN" sz="1400" b="0" dirty="0">
              <a:solidFill>
                <a:srgbClr val="ABB2BF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)</a:t>
            </a:r>
          </a:p>
          <a:p>
            <a:b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</a:br>
            <a:r>
              <a:rPr lang="en-US" altLang="zh-CN" sz="1400" b="0" dirty="0" err="1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func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61AFEF"/>
                </a:solidFill>
                <a:effectLst/>
                <a:latin typeface="Fira Code" panose="020B0809050000020004" pitchFamily="49" charset="0"/>
              </a:rPr>
              <a:t>main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() {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altLang="zh-CN" sz="1400" b="0" dirty="0">
                <a:solidFill>
                  <a:srgbClr val="E06C75"/>
                </a:solidFill>
                <a:effectLst/>
                <a:latin typeface="Fira Code" panose="020B0809050000020004" pitchFamily="49" charset="0"/>
              </a:rPr>
              <a:t>w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, </a:t>
            </a:r>
            <a:r>
              <a:rPr lang="en-US" altLang="zh-CN" sz="1400" b="0" dirty="0">
                <a:solidFill>
                  <a:srgbClr val="E06C75"/>
                </a:solidFill>
                <a:effectLst/>
                <a:latin typeface="Fira Code" panose="020B0809050000020004" pitchFamily="49" charset="0"/>
              </a:rPr>
              <a:t>h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E5C07B"/>
                </a:solidFill>
                <a:effectLst/>
                <a:latin typeface="Fira Code" panose="020B0809050000020004" pitchFamily="49" charset="0"/>
              </a:rPr>
              <a:t>:=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D19A66"/>
                </a:solidFill>
                <a:effectLst/>
                <a:latin typeface="Fira Code" panose="020B0809050000020004" pitchFamily="49" charset="0"/>
              </a:rPr>
              <a:t>200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, </a:t>
            </a:r>
            <a:r>
              <a:rPr lang="en-US" altLang="zh-CN" sz="1400" b="0" dirty="0">
                <a:solidFill>
                  <a:srgbClr val="D19A66"/>
                </a:solidFill>
                <a:effectLst/>
                <a:latin typeface="Fira Code" panose="020B0809050000020004" pitchFamily="49" charset="0"/>
              </a:rPr>
              <a:t>100</a:t>
            </a:r>
            <a:endParaRPr lang="en-US" altLang="zh-CN" sz="1400" b="0" dirty="0">
              <a:solidFill>
                <a:srgbClr val="ABB2BF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altLang="zh-CN" sz="1400" b="0" dirty="0" err="1">
                <a:solidFill>
                  <a:srgbClr val="E06C75"/>
                </a:solidFill>
                <a:effectLst/>
                <a:latin typeface="Fira Code" panose="020B0809050000020004" pitchFamily="49" charset="0"/>
              </a:rPr>
              <a:t>img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E5C07B"/>
                </a:solidFill>
                <a:effectLst/>
                <a:latin typeface="Fira Code" panose="020B0809050000020004" pitchFamily="49" charset="0"/>
              </a:rPr>
              <a:t>:=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utils.</a:t>
            </a:r>
            <a:r>
              <a:rPr lang="en-US" altLang="zh-CN" sz="1400" b="0" dirty="0" err="1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NewRGBA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(w, h)</a:t>
            </a:r>
          </a:p>
          <a:p>
            <a:b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</a:b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for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E06C75"/>
                </a:solidFill>
                <a:effectLst/>
                <a:latin typeface="Fira Code" panose="020B0809050000020004" pitchFamily="49" charset="0"/>
              </a:rPr>
              <a:t>j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E5C07B"/>
                </a:solidFill>
                <a:effectLst/>
                <a:latin typeface="Fira Code" panose="020B0809050000020004" pitchFamily="49" charset="0"/>
              </a:rPr>
              <a:t>:=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D19A66"/>
                </a:solidFill>
                <a:effectLst/>
                <a:latin typeface="Fira Code" panose="020B0809050000020004" pitchFamily="49" charset="0"/>
              </a:rPr>
              <a:t>0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; j </a:t>
            </a:r>
            <a:r>
              <a:rPr lang="en-US" altLang="zh-CN" sz="1400" b="0" dirty="0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&lt;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h; 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j</a:t>
            </a:r>
            <a:r>
              <a:rPr lang="en-US" altLang="zh-CN" sz="1400" b="0" dirty="0" err="1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++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{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    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for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 err="1">
                <a:solidFill>
                  <a:srgbClr val="E06C75"/>
                </a:solidFill>
                <a:effectLst/>
                <a:latin typeface="Fira Code" panose="020B0809050000020004" pitchFamily="49" charset="0"/>
              </a:rPr>
              <a:t>i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E5C07B"/>
                </a:solidFill>
                <a:effectLst/>
                <a:latin typeface="Fira Code" panose="020B0809050000020004" pitchFamily="49" charset="0"/>
              </a:rPr>
              <a:t>:=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D19A66"/>
                </a:solidFill>
                <a:effectLst/>
                <a:latin typeface="Fira Code" panose="020B0809050000020004" pitchFamily="49" charset="0"/>
              </a:rPr>
              <a:t>0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; 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i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&lt;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w; 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i</a:t>
            </a:r>
            <a:r>
              <a:rPr lang="en-US" altLang="zh-CN" sz="1400" b="0" dirty="0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++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{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        </a:t>
            </a:r>
            <a:r>
              <a:rPr lang="en-US" altLang="zh-CN" sz="1400" b="0" dirty="0">
                <a:solidFill>
                  <a:srgbClr val="E06C75"/>
                </a:solidFill>
                <a:effectLst/>
                <a:latin typeface="Fira Code" panose="020B0809050000020004" pitchFamily="49" charset="0"/>
              </a:rPr>
              <a:t>r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E5C07B"/>
                </a:solidFill>
                <a:effectLst/>
                <a:latin typeface="Fira Code" panose="020B0809050000020004" pitchFamily="49" charset="0"/>
              </a:rPr>
              <a:t>:=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float32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i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) 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/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float32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(w) 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*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D19A66"/>
                </a:solidFill>
                <a:effectLst/>
                <a:latin typeface="Fira Code" panose="020B0809050000020004" pitchFamily="49" charset="0"/>
              </a:rPr>
              <a:t>255.999</a:t>
            </a:r>
            <a:endParaRPr lang="en-US" altLang="zh-CN" sz="1400" b="0" dirty="0">
              <a:solidFill>
                <a:srgbClr val="ABB2BF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        </a:t>
            </a:r>
            <a:r>
              <a:rPr lang="en-US" altLang="zh-CN" sz="1400" b="0" dirty="0">
                <a:solidFill>
                  <a:srgbClr val="E06C75"/>
                </a:solidFill>
                <a:effectLst/>
                <a:latin typeface="Fira Code" panose="020B0809050000020004" pitchFamily="49" charset="0"/>
              </a:rPr>
              <a:t>g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E5C07B"/>
                </a:solidFill>
                <a:effectLst/>
                <a:latin typeface="Fira Code" panose="020B0809050000020004" pitchFamily="49" charset="0"/>
              </a:rPr>
              <a:t>:=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float32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(j) 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/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float32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(h) 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*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D19A66"/>
                </a:solidFill>
                <a:effectLst/>
                <a:latin typeface="Fira Code" panose="020B0809050000020004" pitchFamily="49" charset="0"/>
              </a:rPr>
              <a:t>255.999</a:t>
            </a:r>
            <a:endParaRPr lang="en-US" altLang="zh-CN" sz="1400" b="0" dirty="0">
              <a:solidFill>
                <a:srgbClr val="ABB2BF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        </a:t>
            </a:r>
            <a:r>
              <a:rPr lang="en-US" altLang="zh-CN" sz="1400" b="0" dirty="0">
                <a:solidFill>
                  <a:srgbClr val="E06C75"/>
                </a:solidFill>
                <a:effectLst/>
                <a:latin typeface="Fira Code" panose="020B0809050000020004" pitchFamily="49" charset="0"/>
              </a:rPr>
              <a:t>b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E5C07B"/>
                </a:solidFill>
                <a:effectLst/>
                <a:latin typeface="Fira Code" panose="020B0809050000020004" pitchFamily="49" charset="0"/>
              </a:rPr>
              <a:t>:=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float32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altLang="zh-CN" sz="1400" b="0" dirty="0">
                <a:solidFill>
                  <a:srgbClr val="D19A66"/>
                </a:solidFill>
                <a:effectLst/>
                <a:latin typeface="Fira Code" panose="020B0809050000020004" pitchFamily="49" charset="0"/>
              </a:rPr>
              <a:t>0.2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) 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*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D19A66"/>
                </a:solidFill>
                <a:effectLst/>
                <a:latin typeface="Fira Code" panose="020B0809050000020004" pitchFamily="49" charset="0"/>
              </a:rPr>
              <a:t>255.999</a:t>
            </a:r>
            <a:endParaRPr lang="en-US" altLang="zh-CN" sz="1400" b="0" dirty="0">
              <a:solidFill>
                <a:srgbClr val="ABB2BF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        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img.</a:t>
            </a:r>
            <a:r>
              <a:rPr lang="en-US" altLang="zh-CN" sz="1400" b="0" dirty="0" err="1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SetRGBA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i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, j, 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utils.RGBAFC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{r, g, b, </a:t>
            </a:r>
            <a:r>
              <a:rPr lang="en-US" altLang="zh-CN" sz="1400" b="0" dirty="0">
                <a:solidFill>
                  <a:srgbClr val="D19A66"/>
                </a:solidFill>
                <a:effectLst/>
                <a:latin typeface="Fira Code" panose="020B0809050000020004" pitchFamily="49" charset="0"/>
              </a:rPr>
              <a:t>255.0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})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    }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}</a:t>
            </a:r>
          </a:p>
          <a:p>
            <a:b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</a:b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img.</a:t>
            </a:r>
            <a:r>
              <a:rPr lang="en-US" altLang="zh-CN" sz="1400" b="0" dirty="0" err="1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SavePNG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altLang="zh-CN" sz="1400" b="0" dirty="0">
                <a:solidFill>
                  <a:srgbClr val="98C379"/>
                </a:solidFill>
                <a:effectLst/>
                <a:latin typeface="Fira Code" panose="020B0809050000020004" pitchFamily="49" charset="0"/>
              </a:rPr>
              <a:t>"result.png"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)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06543672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C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5789618-6D11-4BC5-A1D1-CF88472C3F19}"/>
              </a:ext>
            </a:extLst>
          </p:cNvPr>
          <p:cNvSpPr txBox="1">
            <a:spLocks/>
          </p:cNvSpPr>
          <p:nvPr/>
        </p:nvSpPr>
        <p:spPr>
          <a:xfrm>
            <a:off x="390196" y="287799"/>
            <a:ext cx="81534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</a:rPr>
              <a:t>The Vector3 Class</a:t>
            </a:r>
          </a:p>
        </p:txBody>
      </p:sp>
      <p:sp>
        <p:nvSpPr>
          <p:cNvPr id="21" name="标题 1">
            <a:extLst>
              <a:ext uri="{FF2B5EF4-FFF2-40B4-BE49-F238E27FC236}">
                <a16:creationId xmlns:a16="http://schemas.microsoft.com/office/drawing/2014/main" id="{F5EB3A12-BDEA-4123-8D7F-7518F0210B75}"/>
              </a:ext>
            </a:extLst>
          </p:cNvPr>
          <p:cNvSpPr txBox="1"/>
          <p:nvPr/>
        </p:nvSpPr>
        <p:spPr>
          <a:xfrm>
            <a:off x="832855" y="6147406"/>
            <a:ext cx="3323965" cy="3227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6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  <a:sym typeface="+mn-lt"/>
              </a:rPr>
              <a:t>2020</a:t>
            </a:r>
            <a:r>
              <a:rPr lang="zh-CN" altLang="en-US" sz="16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  <a:sym typeface="+mn-lt"/>
              </a:rPr>
              <a:t> </a:t>
            </a:r>
            <a:r>
              <a:rPr lang="en-US" altLang="zh-CN" sz="16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  <a:sym typeface="+mn-lt"/>
              </a:rPr>
              <a:t>TJMSC</a:t>
            </a:r>
            <a:r>
              <a:rPr lang="zh-CN" altLang="en-US" sz="16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  <a:sym typeface="+mn-lt"/>
              </a:rPr>
              <a:t> </a:t>
            </a:r>
            <a:r>
              <a:rPr lang="en-US" altLang="zh-CN" sz="16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  <a:sym typeface="+mn-lt"/>
              </a:rPr>
              <a:t>Tech.</a:t>
            </a:r>
            <a:r>
              <a:rPr lang="zh-CN" altLang="en-US" sz="16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  <a:sym typeface="+mn-lt"/>
              </a:rPr>
              <a:t> </a:t>
            </a:r>
            <a:r>
              <a:rPr lang="en-US" altLang="zh-CN" sz="16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  <a:sym typeface="+mn-lt"/>
              </a:rPr>
              <a:t>Courses</a:t>
            </a:r>
            <a:endParaRPr lang="zh-CN" altLang="en-US" sz="1600" dirty="0">
              <a:solidFill>
                <a:schemeClr val="bg2"/>
              </a:solidFill>
              <a:latin typeface="DengXian" charset="0"/>
              <a:ea typeface="DengXian" charset="0"/>
              <a:cs typeface="DengXian" charset="0"/>
              <a:sym typeface="+mn-lt"/>
            </a:endParaRPr>
          </a:p>
        </p:txBody>
      </p:sp>
      <p:sp>
        <p:nvSpPr>
          <p:cNvPr id="22" name="标题 1">
            <a:extLst>
              <a:ext uri="{FF2B5EF4-FFF2-40B4-BE49-F238E27FC236}">
                <a16:creationId xmlns:a16="http://schemas.microsoft.com/office/drawing/2014/main" id="{BF8CD409-D2F6-4209-9982-B8AA55F4B931}"/>
              </a:ext>
            </a:extLst>
          </p:cNvPr>
          <p:cNvSpPr txBox="1"/>
          <p:nvPr/>
        </p:nvSpPr>
        <p:spPr>
          <a:xfrm>
            <a:off x="832855" y="6466785"/>
            <a:ext cx="4019097" cy="3357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  <a:sym typeface="+mn-lt"/>
              </a:rPr>
              <a:t>Raytracing In One Weekend</a:t>
            </a:r>
            <a:endParaRPr lang="zh-CN" altLang="en-US" sz="2400" dirty="0">
              <a:solidFill>
                <a:schemeClr val="bg2"/>
              </a:solidFill>
              <a:latin typeface="DengXian" charset="0"/>
              <a:ea typeface="DengXian" charset="0"/>
              <a:cs typeface="DengXian" charset="0"/>
              <a:sym typeface="+mn-lt"/>
            </a:endParaRPr>
          </a:p>
        </p:txBody>
      </p:sp>
      <p:cxnSp>
        <p:nvCxnSpPr>
          <p:cNvPr id="23" name="直接连接符 6">
            <a:extLst>
              <a:ext uri="{FF2B5EF4-FFF2-40B4-BE49-F238E27FC236}">
                <a16:creationId xmlns:a16="http://schemas.microsoft.com/office/drawing/2014/main" id="{063841C9-2EE4-493F-9776-4C72D314B5C1}"/>
              </a:ext>
            </a:extLst>
          </p:cNvPr>
          <p:cNvCxnSpPr>
            <a:cxnSpLocks/>
          </p:cNvCxnSpPr>
          <p:nvPr/>
        </p:nvCxnSpPr>
        <p:spPr>
          <a:xfrm flipV="1">
            <a:off x="832855" y="6437289"/>
            <a:ext cx="3829001" cy="1111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4" name="组合 1">
            <a:extLst>
              <a:ext uri="{FF2B5EF4-FFF2-40B4-BE49-F238E27FC236}">
                <a16:creationId xmlns:a16="http://schemas.microsoft.com/office/drawing/2014/main" id="{162F5480-D0FD-4159-990E-C8BE2A267D4F}"/>
              </a:ext>
            </a:extLst>
          </p:cNvPr>
          <p:cNvGrpSpPr/>
          <p:nvPr/>
        </p:nvGrpSpPr>
        <p:grpSpPr>
          <a:xfrm>
            <a:off x="94485" y="6161516"/>
            <a:ext cx="629511" cy="609648"/>
            <a:chOff x="2316219" y="2407725"/>
            <a:chExt cx="2018544" cy="2015004"/>
          </a:xfrm>
        </p:grpSpPr>
        <p:sp>
          <p:nvSpPr>
            <p:cNvPr id="25" name="矩形: 圆角 5">
              <a:extLst>
                <a:ext uri="{FF2B5EF4-FFF2-40B4-BE49-F238E27FC236}">
                  <a16:creationId xmlns:a16="http://schemas.microsoft.com/office/drawing/2014/main" id="{8F0F5BD2-8151-4F4B-9BEF-C3372CD9EBBF}"/>
                </a:ext>
              </a:extLst>
            </p:cNvPr>
            <p:cNvSpPr/>
            <p:nvPr/>
          </p:nvSpPr>
          <p:spPr>
            <a:xfrm>
              <a:off x="2319758" y="2407725"/>
              <a:ext cx="948205" cy="948205"/>
            </a:xfrm>
            <a:prstGeom prst="roundRect">
              <a:avLst>
                <a:gd name="adj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2"/>
                </a:solidFill>
              </a:endParaRPr>
            </a:p>
          </p:txBody>
        </p:sp>
        <p:sp>
          <p:nvSpPr>
            <p:cNvPr id="26" name="矩形: 圆角 12">
              <a:extLst>
                <a:ext uri="{FF2B5EF4-FFF2-40B4-BE49-F238E27FC236}">
                  <a16:creationId xmlns:a16="http://schemas.microsoft.com/office/drawing/2014/main" id="{0EFC5F4E-CD97-4C81-8B75-78D8E1A00A60}"/>
                </a:ext>
              </a:extLst>
            </p:cNvPr>
            <p:cNvSpPr/>
            <p:nvPr/>
          </p:nvSpPr>
          <p:spPr>
            <a:xfrm>
              <a:off x="3386558" y="2407725"/>
              <a:ext cx="948205" cy="948205"/>
            </a:xfrm>
            <a:prstGeom prst="roundRect">
              <a:avLst>
                <a:gd name="adj" fmla="val 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2"/>
                </a:solidFill>
              </a:endParaRPr>
            </a:p>
          </p:txBody>
        </p:sp>
        <p:sp>
          <p:nvSpPr>
            <p:cNvPr id="27" name="矩形: 圆角 14">
              <a:extLst>
                <a:ext uri="{FF2B5EF4-FFF2-40B4-BE49-F238E27FC236}">
                  <a16:creationId xmlns:a16="http://schemas.microsoft.com/office/drawing/2014/main" id="{6F0DE636-560C-4549-827A-DD5731F9A0AD}"/>
                </a:ext>
              </a:extLst>
            </p:cNvPr>
            <p:cNvSpPr/>
            <p:nvPr/>
          </p:nvSpPr>
          <p:spPr>
            <a:xfrm>
              <a:off x="3386556" y="3474524"/>
              <a:ext cx="948205" cy="948205"/>
            </a:xfrm>
            <a:prstGeom prst="roundRect">
              <a:avLst>
                <a:gd name="adj" fmla="val 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2"/>
                </a:solidFill>
              </a:endParaRPr>
            </a:p>
          </p:txBody>
        </p:sp>
        <p:sp>
          <p:nvSpPr>
            <p:cNvPr id="28" name="矩形: 圆角 15">
              <a:extLst>
                <a:ext uri="{FF2B5EF4-FFF2-40B4-BE49-F238E27FC236}">
                  <a16:creationId xmlns:a16="http://schemas.microsoft.com/office/drawing/2014/main" id="{2FD925D8-241D-4710-975D-7FF0F1BBDC50}"/>
                </a:ext>
              </a:extLst>
            </p:cNvPr>
            <p:cNvSpPr/>
            <p:nvPr/>
          </p:nvSpPr>
          <p:spPr>
            <a:xfrm>
              <a:off x="2316219" y="3474523"/>
              <a:ext cx="948205" cy="948205"/>
            </a:xfrm>
            <a:prstGeom prst="roundRect">
              <a:avLst>
                <a:gd name="adj" fmla="val 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2"/>
                </a:solidFill>
              </a:endParaRP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665F5BFE-0551-4F61-A473-EC941C2384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9218" y="1736953"/>
            <a:ext cx="4286250" cy="2676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矩形 1">
            <a:extLst>
              <a:ext uri="{FF2B5EF4-FFF2-40B4-BE49-F238E27FC236}">
                <a16:creationId xmlns:a16="http://schemas.microsoft.com/office/drawing/2014/main" id="{3D01F5AE-2132-48CC-A8C9-04A671036993}"/>
              </a:ext>
            </a:extLst>
          </p:cNvPr>
          <p:cNvSpPr/>
          <p:nvPr/>
        </p:nvSpPr>
        <p:spPr>
          <a:xfrm>
            <a:off x="723995" y="1413832"/>
            <a:ext cx="10259691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solidFill>
                  <a:schemeClr val="bg2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Vector ?</a:t>
            </a:r>
          </a:p>
          <a:p>
            <a:endParaRPr lang="en-US" altLang="zh-CN" sz="2800" dirty="0">
              <a:solidFill>
                <a:schemeClr val="bg2"/>
              </a:solidFill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r>
              <a:rPr lang="en-US" altLang="zh-CN" sz="2800" dirty="0">
                <a:solidFill>
                  <a:schemeClr val="bg2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(x, y, z) Stand for?</a:t>
            </a:r>
          </a:p>
          <a:p>
            <a:endParaRPr lang="en-US" altLang="zh-CN" sz="2800" dirty="0">
              <a:solidFill>
                <a:schemeClr val="bg2"/>
              </a:solidFill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r>
              <a:rPr lang="en-US" altLang="zh-CN" sz="2800" dirty="0">
                <a:solidFill>
                  <a:schemeClr val="bg2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Data Structure?</a:t>
            </a:r>
          </a:p>
        </p:txBody>
      </p:sp>
    </p:spTree>
    <p:extLst>
      <p:ext uri="{BB962C8B-B14F-4D97-AF65-F5344CB8AC3E}">
        <p14:creationId xmlns:p14="http://schemas.microsoft.com/office/powerpoint/2010/main" val="298132098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C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5789618-6D11-4BC5-A1D1-CF88472C3F19}"/>
              </a:ext>
            </a:extLst>
          </p:cNvPr>
          <p:cNvSpPr txBox="1">
            <a:spLocks/>
          </p:cNvSpPr>
          <p:nvPr/>
        </p:nvSpPr>
        <p:spPr>
          <a:xfrm>
            <a:off x="390196" y="287799"/>
            <a:ext cx="81534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</a:rPr>
              <a:t>The Vector3 Class</a:t>
            </a:r>
          </a:p>
        </p:txBody>
      </p:sp>
      <p:sp>
        <p:nvSpPr>
          <p:cNvPr id="21" name="标题 1">
            <a:extLst>
              <a:ext uri="{FF2B5EF4-FFF2-40B4-BE49-F238E27FC236}">
                <a16:creationId xmlns:a16="http://schemas.microsoft.com/office/drawing/2014/main" id="{F5EB3A12-BDEA-4123-8D7F-7518F0210B75}"/>
              </a:ext>
            </a:extLst>
          </p:cNvPr>
          <p:cNvSpPr txBox="1"/>
          <p:nvPr/>
        </p:nvSpPr>
        <p:spPr>
          <a:xfrm>
            <a:off x="832855" y="6147406"/>
            <a:ext cx="3323965" cy="3227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6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  <a:sym typeface="+mn-lt"/>
              </a:rPr>
              <a:t>2020</a:t>
            </a:r>
            <a:r>
              <a:rPr lang="zh-CN" altLang="en-US" sz="16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  <a:sym typeface="+mn-lt"/>
              </a:rPr>
              <a:t> </a:t>
            </a:r>
            <a:r>
              <a:rPr lang="en-US" altLang="zh-CN" sz="16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  <a:sym typeface="+mn-lt"/>
              </a:rPr>
              <a:t>TJMSC</a:t>
            </a:r>
            <a:r>
              <a:rPr lang="zh-CN" altLang="en-US" sz="16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  <a:sym typeface="+mn-lt"/>
              </a:rPr>
              <a:t> </a:t>
            </a:r>
            <a:r>
              <a:rPr lang="en-US" altLang="zh-CN" sz="16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  <a:sym typeface="+mn-lt"/>
              </a:rPr>
              <a:t>Tech.</a:t>
            </a:r>
            <a:r>
              <a:rPr lang="zh-CN" altLang="en-US" sz="16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  <a:sym typeface="+mn-lt"/>
              </a:rPr>
              <a:t> </a:t>
            </a:r>
            <a:r>
              <a:rPr lang="en-US" altLang="zh-CN" sz="16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  <a:sym typeface="+mn-lt"/>
              </a:rPr>
              <a:t>Courses</a:t>
            </a:r>
            <a:endParaRPr lang="zh-CN" altLang="en-US" sz="1600" dirty="0">
              <a:solidFill>
                <a:schemeClr val="bg2"/>
              </a:solidFill>
              <a:latin typeface="DengXian" charset="0"/>
              <a:ea typeface="DengXian" charset="0"/>
              <a:cs typeface="DengXian" charset="0"/>
              <a:sym typeface="+mn-lt"/>
            </a:endParaRPr>
          </a:p>
        </p:txBody>
      </p:sp>
      <p:sp>
        <p:nvSpPr>
          <p:cNvPr id="22" name="标题 1">
            <a:extLst>
              <a:ext uri="{FF2B5EF4-FFF2-40B4-BE49-F238E27FC236}">
                <a16:creationId xmlns:a16="http://schemas.microsoft.com/office/drawing/2014/main" id="{BF8CD409-D2F6-4209-9982-B8AA55F4B931}"/>
              </a:ext>
            </a:extLst>
          </p:cNvPr>
          <p:cNvSpPr txBox="1"/>
          <p:nvPr/>
        </p:nvSpPr>
        <p:spPr>
          <a:xfrm>
            <a:off x="832855" y="6466785"/>
            <a:ext cx="4019097" cy="3357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  <a:sym typeface="+mn-lt"/>
              </a:rPr>
              <a:t>Raytracing In One Weekend</a:t>
            </a:r>
            <a:endParaRPr lang="zh-CN" altLang="en-US" sz="2400" dirty="0">
              <a:solidFill>
                <a:schemeClr val="bg2"/>
              </a:solidFill>
              <a:latin typeface="DengXian" charset="0"/>
              <a:ea typeface="DengXian" charset="0"/>
              <a:cs typeface="DengXian" charset="0"/>
              <a:sym typeface="+mn-lt"/>
            </a:endParaRPr>
          </a:p>
        </p:txBody>
      </p:sp>
      <p:cxnSp>
        <p:nvCxnSpPr>
          <p:cNvPr id="23" name="直接连接符 6">
            <a:extLst>
              <a:ext uri="{FF2B5EF4-FFF2-40B4-BE49-F238E27FC236}">
                <a16:creationId xmlns:a16="http://schemas.microsoft.com/office/drawing/2014/main" id="{063841C9-2EE4-493F-9776-4C72D314B5C1}"/>
              </a:ext>
            </a:extLst>
          </p:cNvPr>
          <p:cNvCxnSpPr>
            <a:cxnSpLocks/>
          </p:cNvCxnSpPr>
          <p:nvPr/>
        </p:nvCxnSpPr>
        <p:spPr>
          <a:xfrm flipV="1">
            <a:off x="832855" y="6437289"/>
            <a:ext cx="3829001" cy="1111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4" name="组合 1">
            <a:extLst>
              <a:ext uri="{FF2B5EF4-FFF2-40B4-BE49-F238E27FC236}">
                <a16:creationId xmlns:a16="http://schemas.microsoft.com/office/drawing/2014/main" id="{162F5480-D0FD-4159-990E-C8BE2A267D4F}"/>
              </a:ext>
            </a:extLst>
          </p:cNvPr>
          <p:cNvGrpSpPr/>
          <p:nvPr/>
        </p:nvGrpSpPr>
        <p:grpSpPr>
          <a:xfrm>
            <a:off x="94485" y="6161516"/>
            <a:ext cx="629511" cy="609648"/>
            <a:chOff x="2316219" y="2407725"/>
            <a:chExt cx="2018544" cy="2015004"/>
          </a:xfrm>
        </p:grpSpPr>
        <p:sp>
          <p:nvSpPr>
            <p:cNvPr id="25" name="矩形: 圆角 5">
              <a:extLst>
                <a:ext uri="{FF2B5EF4-FFF2-40B4-BE49-F238E27FC236}">
                  <a16:creationId xmlns:a16="http://schemas.microsoft.com/office/drawing/2014/main" id="{8F0F5BD2-8151-4F4B-9BEF-C3372CD9EBBF}"/>
                </a:ext>
              </a:extLst>
            </p:cNvPr>
            <p:cNvSpPr/>
            <p:nvPr/>
          </p:nvSpPr>
          <p:spPr>
            <a:xfrm>
              <a:off x="2319758" y="2407725"/>
              <a:ext cx="948205" cy="948205"/>
            </a:xfrm>
            <a:prstGeom prst="roundRect">
              <a:avLst>
                <a:gd name="adj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: 圆角 12">
              <a:extLst>
                <a:ext uri="{FF2B5EF4-FFF2-40B4-BE49-F238E27FC236}">
                  <a16:creationId xmlns:a16="http://schemas.microsoft.com/office/drawing/2014/main" id="{0EFC5F4E-CD97-4C81-8B75-78D8E1A00A60}"/>
                </a:ext>
              </a:extLst>
            </p:cNvPr>
            <p:cNvSpPr/>
            <p:nvPr/>
          </p:nvSpPr>
          <p:spPr>
            <a:xfrm>
              <a:off x="3386558" y="2407725"/>
              <a:ext cx="948205" cy="948205"/>
            </a:xfrm>
            <a:prstGeom prst="roundRect">
              <a:avLst>
                <a:gd name="adj" fmla="val 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7" name="矩形: 圆角 14">
              <a:extLst>
                <a:ext uri="{FF2B5EF4-FFF2-40B4-BE49-F238E27FC236}">
                  <a16:creationId xmlns:a16="http://schemas.microsoft.com/office/drawing/2014/main" id="{6F0DE636-560C-4549-827A-DD5731F9A0AD}"/>
                </a:ext>
              </a:extLst>
            </p:cNvPr>
            <p:cNvSpPr/>
            <p:nvPr/>
          </p:nvSpPr>
          <p:spPr>
            <a:xfrm>
              <a:off x="3386556" y="3474524"/>
              <a:ext cx="948205" cy="948205"/>
            </a:xfrm>
            <a:prstGeom prst="roundRect">
              <a:avLst>
                <a:gd name="adj" fmla="val 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矩形: 圆角 15">
              <a:extLst>
                <a:ext uri="{FF2B5EF4-FFF2-40B4-BE49-F238E27FC236}">
                  <a16:creationId xmlns:a16="http://schemas.microsoft.com/office/drawing/2014/main" id="{2FD925D8-241D-4710-975D-7FF0F1BBDC50}"/>
                </a:ext>
              </a:extLst>
            </p:cNvPr>
            <p:cNvSpPr/>
            <p:nvPr/>
          </p:nvSpPr>
          <p:spPr>
            <a:xfrm>
              <a:off x="2316219" y="3474523"/>
              <a:ext cx="948205" cy="948205"/>
            </a:xfrm>
            <a:prstGeom prst="roundRect">
              <a:avLst>
                <a:gd name="adj" fmla="val 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F487F991-1937-472B-ACA7-DE39A0151291}"/>
              </a:ext>
            </a:extLst>
          </p:cNvPr>
          <p:cNvSpPr txBox="1"/>
          <p:nvPr/>
        </p:nvSpPr>
        <p:spPr>
          <a:xfrm>
            <a:off x="737016" y="2447978"/>
            <a:ext cx="3419804" cy="1169551"/>
          </a:xfrm>
          <a:prstGeom prst="rect">
            <a:avLst/>
          </a:prstGeom>
          <a:solidFill>
            <a:srgbClr val="282C34"/>
          </a:solidFill>
        </p:spPr>
        <p:txBody>
          <a:bodyPr wrap="square">
            <a:spAutoFit/>
          </a:bodyPr>
          <a:lstStyle/>
          <a:p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type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E5C07B"/>
                </a:solidFill>
                <a:effectLst/>
                <a:latin typeface="Fira Code" panose="020B0809050000020004" pitchFamily="49" charset="0"/>
              </a:rPr>
              <a:t>Vector4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struct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{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e [</a:t>
            </a:r>
            <a:r>
              <a:rPr lang="en-US" altLang="zh-CN" sz="1400" b="0" dirty="0">
                <a:solidFill>
                  <a:srgbClr val="D19A66"/>
                </a:solidFill>
                <a:effectLst/>
                <a:latin typeface="Fira Code" panose="020B0809050000020004" pitchFamily="49" charset="0"/>
              </a:rPr>
              <a:t>4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]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float32</a:t>
            </a:r>
            <a:endParaRPr lang="en-US" altLang="zh-CN" sz="1400" b="0" dirty="0">
              <a:solidFill>
                <a:srgbClr val="ABB2BF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}</a:t>
            </a:r>
          </a:p>
          <a:p>
            <a:endParaRPr lang="en-US" altLang="zh-CN" sz="1400" dirty="0">
              <a:solidFill>
                <a:srgbClr val="ABB2BF"/>
              </a:solidFill>
              <a:latin typeface="Fira Code" panose="020B0809050000020004" pitchFamily="49" charset="0"/>
            </a:endParaRPr>
          </a:p>
          <a:p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type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E5C07B"/>
                </a:solidFill>
                <a:effectLst/>
                <a:latin typeface="Fira Code" panose="020B0809050000020004" pitchFamily="49" charset="0"/>
              </a:rPr>
              <a:t>Vector3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Vector4</a:t>
            </a:r>
            <a:endParaRPr lang="en-US" altLang="zh-CN" sz="1400" dirty="0">
              <a:solidFill>
                <a:srgbClr val="ABB2BF"/>
              </a:solidFill>
              <a:latin typeface="Fira Code" panose="020B08090500000200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D714F66-8B9A-4231-9C99-CE8D9C32A313}"/>
              </a:ext>
            </a:extLst>
          </p:cNvPr>
          <p:cNvSpPr txBox="1"/>
          <p:nvPr/>
        </p:nvSpPr>
        <p:spPr>
          <a:xfrm>
            <a:off x="5104399" y="1389753"/>
            <a:ext cx="6878393" cy="5047536"/>
          </a:xfrm>
          <a:prstGeom prst="rect">
            <a:avLst/>
          </a:prstGeom>
          <a:solidFill>
            <a:srgbClr val="282C34"/>
          </a:solidFill>
        </p:spPr>
        <p:txBody>
          <a:bodyPr wrap="square">
            <a:spAutoFit/>
          </a:bodyPr>
          <a:lstStyle/>
          <a:p>
            <a:r>
              <a:rPr lang="en-US" altLang="zh-CN" sz="1400" b="0" dirty="0" err="1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func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(v1 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*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Vector3) </a:t>
            </a:r>
            <a:r>
              <a:rPr lang="en-US" altLang="zh-CN" sz="1400" b="0" dirty="0">
                <a:solidFill>
                  <a:srgbClr val="61AFEF"/>
                </a:solidFill>
                <a:effectLst/>
                <a:latin typeface="Fira Code" panose="020B0809050000020004" pitchFamily="49" charset="0"/>
              </a:rPr>
              <a:t>Dot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(v2 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*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Vector3) 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float32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{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return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v1.e[</a:t>
            </a:r>
            <a:r>
              <a:rPr lang="en-US" altLang="zh-CN" sz="1400" b="0" dirty="0">
                <a:solidFill>
                  <a:srgbClr val="D19A66"/>
                </a:solidFill>
                <a:effectLst/>
                <a:latin typeface="Fira Code" panose="020B0809050000020004" pitchFamily="49" charset="0"/>
              </a:rPr>
              <a:t>0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]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*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v2.e[</a:t>
            </a:r>
            <a:r>
              <a:rPr lang="en-US" altLang="zh-CN" sz="1400" b="0" dirty="0">
                <a:solidFill>
                  <a:srgbClr val="D19A66"/>
                </a:solidFill>
                <a:effectLst/>
                <a:latin typeface="Fira Code" panose="020B0809050000020004" pitchFamily="49" charset="0"/>
              </a:rPr>
              <a:t>0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] 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+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v1.e[</a:t>
            </a:r>
            <a:r>
              <a:rPr lang="en-US" altLang="zh-CN" sz="1400" b="0" dirty="0">
                <a:solidFill>
                  <a:srgbClr val="D19A66"/>
                </a:solidFill>
                <a:effectLst/>
                <a:latin typeface="Fira Code" panose="020B0809050000020004" pitchFamily="49" charset="0"/>
              </a:rPr>
              <a:t>1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]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*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v2.e[</a:t>
            </a:r>
            <a:r>
              <a:rPr lang="en-US" altLang="zh-CN" sz="1400" b="0" dirty="0">
                <a:solidFill>
                  <a:srgbClr val="D19A66"/>
                </a:solidFill>
                <a:effectLst/>
                <a:latin typeface="Fira Code" panose="020B0809050000020004" pitchFamily="49" charset="0"/>
              </a:rPr>
              <a:t>1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] 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+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v1.e[</a:t>
            </a:r>
            <a:r>
              <a:rPr lang="en-US" altLang="zh-CN" sz="1400" b="0" dirty="0">
                <a:solidFill>
                  <a:srgbClr val="D19A66"/>
                </a:solidFill>
                <a:effectLst/>
                <a:latin typeface="Fira Code" panose="020B0809050000020004" pitchFamily="49" charset="0"/>
              </a:rPr>
              <a:t>2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]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*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v2.e[</a:t>
            </a:r>
            <a:r>
              <a:rPr lang="en-US" altLang="zh-CN" sz="1400" b="0" dirty="0">
                <a:solidFill>
                  <a:srgbClr val="D19A66"/>
                </a:solidFill>
                <a:effectLst/>
                <a:latin typeface="Fira Code" panose="020B0809050000020004" pitchFamily="49" charset="0"/>
              </a:rPr>
              <a:t>2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]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}</a:t>
            </a:r>
          </a:p>
          <a:p>
            <a:b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</a:br>
            <a:r>
              <a:rPr lang="en-US" altLang="zh-CN" sz="1400" b="0" dirty="0" err="1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func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(v 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*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Vector3) </a:t>
            </a:r>
            <a:r>
              <a:rPr lang="en-US" altLang="zh-CN" sz="1400" b="0" dirty="0" err="1">
                <a:solidFill>
                  <a:srgbClr val="61AFEF"/>
                </a:solidFill>
                <a:effectLst/>
                <a:latin typeface="Fira Code" panose="020B0809050000020004" pitchFamily="49" charset="0"/>
              </a:rPr>
              <a:t>LengthSquare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() 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float32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{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return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v.</a:t>
            </a:r>
            <a:r>
              <a:rPr lang="en-US" altLang="zh-CN" sz="1400" b="0" dirty="0" err="1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Dot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(v)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}</a:t>
            </a:r>
          </a:p>
          <a:p>
            <a:b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</a:br>
            <a:r>
              <a:rPr lang="en-US" altLang="zh-CN" sz="1400" b="0" dirty="0" err="1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func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(v 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*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Vector3) </a:t>
            </a:r>
            <a:r>
              <a:rPr lang="en-US" altLang="zh-CN" sz="1400" b="0" dirty="0">
                <a:solidFill>
                  <a:srgbClr val="61AFEF"/>
                </a:solidFill>
                <a:effectLst/>
                <a:latin typeface="Fira Code" panose="020B0809050000020004" pitchFamily="49" charset="0"/>
              </a:rPr>
              <a:t>Length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() 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float32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{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return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 err="1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Sqrtf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v.</a:t>
            </a:r>
            <a:r>
              <a:rPr lang="en-US" altLang="zh-CN" sz="1400" b="0" dirty="0" err="1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LengthSquare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())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}</a:t>
            </a:r>
          </a:p>
          <a:p>
            <a:b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</a:br>
            <a:r>
              <a:rPr lang="en-US" altLang="zh-CN" sz="1400" b="0" dirty="0" err="1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func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(v1 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*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Vector3) </a:t>
            </a:r>
            <a:r>
              <a:rPr lang="en-US" altLang="zh-CN" sz="1400" b="0" dirty="0">
                <a:solidFill>
                  <a:srgbClr val="61AFEF"/>
                </a:solidFill>
                <a:effectLst/>
                <a:latin typeface="Fira Code" panose="020B0809050000020004" pitchFamily="49" charset="0"/>
              </a:rPr>
              <a:t>Cross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(v2 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*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Vector3) 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*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Vector3 {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return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NewVector3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    v1.e[</a:t>
            </a:r>
            <a:r>
              <a:rPr lang="en-US" altLang="zh-CN" sz="1400" b="0" dirty="0">
                <a:solidFill>
                  <a:srgbClr val="D19A66"/>
                </a:solidFill>
                <a:effectLst/>
                <a:latin typeface="Fira Code" panose="020B0809050000020004" pitchFamily="49" charset="0"/>
              </a:rPr>
              <a:t>1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]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*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v2.e[</a:t>
            </a:r>
            <a:r>
              <a:rPr lang="en-US" altLang="zh-CN" sz="1400" b="0" dirty="0">
                <a:solidFill>
                  <a:srgbClr val="D19A66"/>
                </a:solidFill>
                <a:effectLst/>
                <a:latin typeface="Fira Code" panose="020B0809050000020004" pitchFamily="49" charset="0"/>
              </a:rPr>
              <a:t>2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]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-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v1.e[</a:t>
            </a:r>
            <a:r>
              <a:rPr lang="en-US" altLang="zh-CN" sz="1400" b="0" dirty="0">
                <a:solidFill>
                  <a:srgbClr val="D19A66"/>
                </a:solidFill>
                <a:effectLst/>
                <a:latin typeface="Fira Code" panose="020B0809050000020004" pitchFamily="49" charset="0"/>
              </a:rPr>
              <a:t>2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]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*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v2.e[</a:t>
            </a:r>
            <a:r>
              <a:rPr lang="en-US" altLang="zh-CN" sz="1400" b="0" dirty="0">
                <a:solidFill>
                  <a:srgbClr val="D19A66"/>
                </a:solidFill>
                <a:effectLst/>
                <a:latin typeface="Fira Code" panose="020B0809050000020004" pitchFamily="49" charset="0"/>
              </a:rPr>
              <a:t>1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],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    v1.e[</a:t>
            </a:r>
            <a:r>
              <a:rPr lang="en-US" altLang="zh-CN" sz="1400" b="0" dirty="0">
                <a:solidFill>
                  <a:srgbClr val="D19A66"/>
                </a:solidFill>
                <a:effectLst/>
                <a:latin typeface="Fira Code" panose="020B0809050000020004" pitchFamily="49" charset="0"/>
              </a:rPr>
              <a:t>2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]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*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v2.e[</a:t>
            </a:r>
            <a:r>
              <a:rPr lang="en-US" altLang="zh-CN" sz="1400" b="0" dirty="0">
                <a:solidFill>
                  <a:srgbClr val="D19A66"/>
                </a:solidFill>
                <a:effectLst/>
                <a:latin typeface="Fira Code" panose="020B0809050000020004" pitchFamily="49" charset="0"/>
              </a:rPr>
              <a:t>0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]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-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v1.e[</a:t>
            </a:r>
            <a:r>
              <a:rPr lang="en-US" altLang="zh-CN" sz="1400" b="0" dirty="0">
                <a:solidFill>
                  <a:srgbClr val="D19A66"/>
                </a:solidFill>
                <a:effectLst/>
                <a:latin typeface="Fira Code" panose="020B0809050000020004" pitchFamily="49" charset="0"/>
              </a:rPr>
              <a:t>0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]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*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v2.e[</a:t>
            </a:r>
            <a:r>
              <a:rPr lang="en-US" altLang="zh-CN" sz="1400" b="0" dirty="0">
                <a:solidFill>
                  <a:srgbClr val="D19A66"/>
                </a:solidFill>
                <a:effectLst/>
                <a:latin typeface="Fira Code" panose="020B0809050000020004" pitchFamily="49" charset="0"/>
              </a:rPr>
              <a:t>2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],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    v1.e[</a:t>
            </a:r>
            <a:r>
              <a:rPr lang="en-US" altLang="zh-CN" sz="1400" b="0" dirty="0">
                <a:solidFill>
                  <a:srgbClr val="D19A66"/>
                </a:solidFill>
                <a:effectLst/>
                <a:latin typeface="Fira Code" panose="020B0809050000020004" pitchFamily="49" charset="0"/>
              </a:rPr>
              <a:t>0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]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*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v2.e[</a:t>
            </a:r>
            <a:r>
              <a:rPr lang="en-US" altLang="zh-CN" sz="1400" b="0" dirty="0">
                <a:solidFill>
                  <a:srgbClr val="D19A66"/>
                </a:solidFill>
                <a:effectLst/>
                <a:latin typeface="Fira Code" panose="020B0809050000020004" pitchFamily="49" charset="0"/>
              </a:rPr>
              <a:t>1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]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-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v1.e[</a:t>
            </a:r>
            <a:r>
              <a:rPr lang="en-US" altLang="zh-CN" sz="1400" b="0" dirty="0">
                <a:solidFill>
                  <a:srgbClr val="D19A66"/>
                </a:solidFill>
                <a:effectLst/>
                <a:latin typeface="Fira Code" panose="020B0809050000020004" pitchFamily="49" charset="0"/>
              </a:rPr>
              <a:t>1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]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*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v2.e[</a:t>
            </a:r>
            <a:r>
              <a:rPr lang="en-US" altLang="zh-CN" sz="1400" b="0" dirty="0">
                <a:solidFill>
                  <a:srgbClr val="D19A66"/>
                </a:solidFill>
                <a:effectLst/>
                <a:latin typeface="Fira Code" panose="020B0809050000020004" pitchFamily="49" charset="0"/>
              </a:rPr>
              <a:t>0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],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)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}</a:t>
            </a:r>
          </a:p>
          <a:p>
            <a:b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</a:br>
            <a:r>
              <a:rPr lang="en-US" altLang="zh-CN" sz="1400" b="0" dirty="0" err="1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func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(v 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*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Vector3) </a:t>
            </a:r>
            <a:r>
              <a:rPr lang="en-US" altLang="zh-CN" sz="1400" b="0" dirty="0">
                <a:solidFill>
                  <a:srgbClr val="61AFEF"/>
                </a:solidFill>
                <a:effectLst/>
                <a:latin typeface="Fira Code" panose="020B0809050000020004" pitchFamily="49" charset="0"/>
              </a:rPr>
              <a:t>Unit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() 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*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Vector3 {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return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v.</a:t>
            </a:r>
            <a:r>
              <a:rPr lang="en-US" altLang="zh-CN" sz="1400" b="0" dirty="0" err="1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DivFVec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v.</a:t>
            </a:r>
            <a:r>
              <a:rPr lang="en-US" altLang="zh-CN" sz="1400" b="0" dirty="0" err="1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Length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())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}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C0431A9-CD48-4E4E-8345-475B41574DBA}"/>
              </a:ext>
            </a:extLst>
          </p:cNvPr>
          <p:cNvSpPr txBox="1"/>
          <p:nvPr/>
        </p:nvSpPr>
        <p:spPr>
          <a:xfrm>
            <a:off x="113584" y="4410022"/>
            <a:ext cx="4902058" cy="738664"/>
          </a:xfrm>
          <a:prstGeom prst="rect">
            <a:avLst/>
          </a:prstGeom>
          <a:solidFill>
            <a:srgbClr val="282C34"/>
          </a:solidFill>
        </p:spPr>
        <p:txBody>
          <a:bodyPr wrap="square">
            <a:spAutoFit/>
          </a:bodyPr>
          <a:lstStyle/>
          <a:p>
            <a:r>
              <a:rPr lang="en-US" altLang="zh-CN" sz="1400" b="0" dirty="0" err="1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func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61AFEF"/>
                </a:solidFill>
                <a:effectLst/>
                <a:latin typeface="Fira Code" panose="020B0809050000020004" pitchFamily="49" charset="0"/>
              </a:rPr>
              <a:t>NewVector3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(x, y, z 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float32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) 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*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Vector3 {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return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&amp;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Vector3{[</a:t>
            </a:r>
            <a:r>
              <a:rPr lang="en-US" altLang="zh-CN" sz="1400" b="0" dirty="0">
                <a:solidFill>
                  <a:srgbClr val="D19A66"/>
                </a:solidFill>
                <a:effectLst/>
                <a:latin typeface="Fira Code" panose="020B0809050000020004" pitchFamily="49" charset="0"/>
              </a:rPr>
              <a:t>4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]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float32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{x, y, z}}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06992439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C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5789618-6D11-4BC5-A1D1-CF88472C3F19}"/>
              </a:ext>
            </a:extLst>
          </p:cNvPr>
          <p:cNvSpPr txBox="1">
            <a:spLocks/>
          </p:cNvSpPr>
          <p:nvPr/>
        </p:nvSpPr>
        <p:spPr>
          <a:xfrm>
            <a:off x="390196" y="287799"/>
            <a:ext cx="81534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</a:rPr>
              <a:t>The Vector3 Class</a:t>
            </a:r>
          </a:p>
        </p:txBody>
      </p:sp>
      <p:sp>
        <p:nvSpPr>
          <p:cNvPr id="21" name="标题 1">
            <a:extLst>
              <a:ext uri="{FF2B5EF4-FFF2-40B4-BE49-F238E27FC236}">
                <a16:creationId xmlns:a16="http://schemas.microsoft.com/office/drawing/2014/main" id="{F5EB3A12-BDEA-4123-8D7F-7518F0210B75}"/>
              </a:ext>
            </a:extLst>
          </p:cNvPr>
          <p:cNvSpPr txBox="1"/>
          <p:nvPr/>
        </p:nvSpPr>
        <p:spPr>
          <a:xfrm>
            <a:off x="832855" y="6147406"/>
            <a:ext cx="3323965" cy="3227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6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  <a:sym typeface="+mn-lt"/>
              </a:rPr>
              <a:t>2020</a:t>
            </a:r>
            <a:r>
              <a:rPr lang="zh-CN" altLang="en-US" sz="16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  <a:sym typeface="+mn-lt"/>
              </a:rPr>
              <a:t> </a:t>
            </a:r>
            <a:r>
              <a:rPr lang="en-US" altLang="zh-CN" sz="16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  <a:sym typeface="+mn-lt"/>
              </a:rPr>
              <a:t>TJMSC</a:t>
            </a:r>
            <a:r>
              <a:rPr lang="zh-CN" altLang="en-US" sz="16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  <a:sym typeface="+mn-lt"/>
              </a:rPr>
              <a:t> </a:t>
            </a:r>
            <a:r>
              <a:rPr lang="en-US" altLang="zh-CN" sz="16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  <a:sym typeface="+mn-lt"/>
              </a:rPr>
              <a:t>Tech.</a:t>
            </a:r>
            <a:r>
              <a:rPr lang="zh-CN" altLang="en-US" sz="16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  <a:sym typeface="+mn-lt"/>
              </a:rPr>
              <a:t> </a:t>
            </a:r>
            <a:r>
              <a:rPr lang="en-US" altLang="zh-CN" sz="16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  <a:sym typeface="+mn-lt"/>
              </a:rPr>
              <a:t>Courses</a:t>
            </a:r>
            <a:endParaRPr lang="zh-CN" altLang="en-US" sz="1600" dirty="0">
              <a:solidFill>
                <a:schemeClr val="bg2"/>
              </a:solidFill>
              <a:latin typeface="DengXian" charset="0"/>
              <a:ea typeface="DengXian" charset="0"/>
              <a:cs typeface="DengXian" charset="0"/>
              <a:sym typeface="+mn-lt"/>
            </a:endParaRPr>
          </a:p>
        </p:txBody>
      </p:sp>
      <p:sp>
        <p:nvSpPr>
          <p:cNvPr id="22" name="标题 1">
            <a:extLst>
              <a:ext uri="{FF2B5EF4-FFF2-40B4-BE49-F238E27FC236}">
                <a16:creationId xmlns:a16="http://schemas.microsoft.com/office/drawing/2014/main" id="{BF8CD409-D2F6-4209-9982-B8AA55F4B931}"/>
              </a:ext>
            </a:extLst>
          </p:cNvPr>
          <p:cNvSpPr txBox="1"/>
          <p:nvPr/>
        </p:nvSpPr>
        <p:spPr>
          <a:xfrm>
            <a:off x="832855" y="6466785"/>
            <a:ext cx="4019097" cy="3357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dirty="0">
                <a:solidFill>
                  <a:schemeClr val="bg2"/>
                </a:solidFill>
                <a:latin typeface="DengXian" charset="0"/>
                <a:ea typeface="DengXian" charset="0"/>
                <a:cs typeface="DengXian" charset="0"/>
                <a:sym typeface="+mn-lt"/>
              </a:rPr>
              <a:t>Raytracing In One Weekend</a:t>
            </a:r>
            <a:endParaRPr lang="zh-CN" altLang="en-US" sz="2400" dirty="0">
              <a:solidFill>
                <a:schemeClr val="bg2"/>
              </a:solidFill>
              <a:latin typeface="DengXian" charset="0"/>
              <a:ea typeface="DengXian" charset="0"/>
              <a:cs typeface="DengXian" charset="0"/>
              <a:sym typeface="+mn-lt"/>
            </a:endParaRPr>
          </a:p>
        </p:txBody>
      </p:sp>
      <p:cxnSp>
        <p:nvCxnSpPr>
          <p:cNvPr id="23" name="直接连接符 6">
            <a:extLst>
              <a:ext uri="{FF2B5EF4-FFF2-40B4-BE49-F238E27FC236}">
                <a16:creationId xmlns:a16="http://schemas.microsoft.com/office/drawing/2014/main" id="{063841C9-2EE4-493F-9776-4C72D314B5C1}"/>
              </a:ext>
            </a:extLst>
          </p:cNvPr>
          <p:cNvCxnSpPr>
            <a:cxnSpLocks/>
          </p:cNvCxnSpPr>
          <p:nvPr/>
        </p:nvCxnSpPr>
        <p:spPr>
          <a:xfrm flipV="1">
            <a:off x="832855" y="6437289"/>
            <a:ext cx="3829001" cy="1111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4" name="组合 1">
            <a:extLst>
              <a:ext uri="{FF2B5EF4-FFF2-40B4-BE49-F238E27FC236}">
                <a16:creationId xmlns:a16="http://schemas.microsoft.com/office/drawing/2014/main" id="{162F5480-D0FD-4159-990E-C8BE2A267D4F}"/>
              </a:ext>
            </a:extLst>
          </p:cNvPr>
          <p:cNvGrpSpPr/>
          <p:nvPr/>
        </p:nvGrpSpPr>
        <p:grpSpPr>
          <a:xfrm>
            <a:off x="94485" y="6161516"/>
            <a:ext cx="629511" cy="609648"/>
            <a:chOff x="2316219" y="2407725"/>
            <a:chExt cx="2018544" cy="2015004"/>
          </a:xfrm>
        </p:grpSpPr>
        <p:sp>
          <p:nvSpPr>
            <p:cNvPr id="25" name="矩形: 圆角 5">
              <a:extLst>
                <a:ext uri="{FF2B5EF4-FFF2-40B4-BE49-F238E27FC236}">
                  <a16:creationId xmlns:a16="http://schemas.microsoft.com/office/drawing/2014/main" id="{8F0F5BD2-8151-4F4B-9BEF-C3372CD9EBBF}"/>
                </a:ext>
              </a:extLst>
            </p:cNvPr>
            <p:cNvSpPr/>
            <p:nvPr/>
          </p:nvSpPr>
          <p:spPr>
            <a:xfrm>
              <a:off x="2319758" y="2407725"/>
              <a:ext cx="948205" cy="948205"/>
            </a:xfrm>
            <a:prstGeom prst="roundRect">
              <a:avLst>
                <a:gd name="adj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: 圆角 12">
              <a:extLst>
                <a:ext uri="{FF2B5EF4-FFF2-40B4-BE49-F238E27FC236}">
                  <a16:creationId xmlns:a16="http://schemas.microsoft.com/office/drawing/2014/main" id="{0EFC5F4E-CD97-4C81-8B75-78D8E1A00A60}"/>
                </a:ext>
              </a:extLst>
            </p:cNvPr>
            <p:cNvSpPr/>
            <p:nvPr/>
          </p:nvSpPr>
          <p:spPr>
            <a:xfrm>
              <a:off x="3386558" y="2407725"/>
              <a:ext cx="948205" cy="948205"/>
            </a:xfrm>
            <a:prstGeom prst="roundRect">
              <a:avLst>
                <a:gd name="adj" fmla="val 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7" name="矩形: 圆角 14">
              <a:extLst>
                <a:ext uri="{FF2B5EF4-FFF2-40B4-BE49-F238E27FC236}">
                  <a16:creationId xmlns:a16="http://schemas.microsoft.com/office/drawing/2014/main" id="{6F0DE636-560C-4549-827A-DD5731F9A0AD}"/>
                </a:ext>
              </a:extLst>
            </p:cNvPr>
            <p:cNvSpPr/>
            <p:nvPr/>
          </p:nvSpPr>
          <p:spPr>
            <a:xfrm>
              <a:off x="3386556" y="3474524"/>
              <a:ext cx="948205" cy="948205"/>
            </a:xfrm>
            <a:prstGeom prst="roundRect">
              <a:avLst>
                <a:gd name="adj" fmla="val 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矩形: 圆角 15">
              <a:extLst>
                <a:ext uri="{FF2B5EF4-FFF2-40B4-BE49-F238E27FC236}">
                  <a16:creationId xmlns:a16="http://schemas.microsoft.com/office/drawing/2014/main" id="{2FD925D8-241D-4710-975D-7FF0F1BBDC50}"/>
                </a:ext>
              </a:extLst>
            </p:cNvPr>
            <p:cNvSpPr/>
            <p:nvPr/>
          </p:nvSpPr>
          <p:spPr>
            <a:xfrm>
              <a:off x="2316219" y="3474523"/>
              <a:ext cx="948205" cy="948205"/>
            </a:xfrm>
            <a:prstGeom prst="roundRect">
              <a:avLst>
                <a:gd name="adj" fmla="val 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4" name="Picture 13" descr="Background pattern&#10;&#10;Description automatically generated">
            <a:extLst>
              <a:ext uri="{FF2B5EF4-FFF2-40B4-BE49-F238E27FC236}">
                <a16:creationId xmlns:a16="http://schemas.microsoft.com/office/drawing/2014/main" id="{444DBB7F-EDBA-483A-8586-6916B08DE3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8312" y="2969078"/>
            <a:ext cx="2618016" cy="130900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F1C9FEC-B439-4B8D-932F-26AF140D88DF}"/>
              </a:ext>
            </a:extLst>
          </p:cNvPr>
          <p:cNvSpPr txBox="1"/>
          <p:nvPr/>
        </p:nvSpPr>
        <p:spPr>
          <a:xfrm>
            <a:off x="390196" y="1385817"/>
            <a:ext cx="8069378" cy="4616648"/>
          </a:xfrm>
          <a:prstGeom prst="rect">
            <a:avLst/>
          </a:prstGeom>
          <a:solidFill>
            <a:srgbClr val="282C34"/>
          </a:solidFill>
        </p:spPr>
        <p:txBody>
          <a:bodyPr wrap="square">
            <a:spAutoFit/>
          </a:bodyPr>
          <a:lstStyle/>
          <a:p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package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E5C07B"/>
                </a:solidFill>
                <a:effectLst/>
                <a:latin typeface="Fira Code" panose="020B0809050000020004" pitchFamily="49" charset="0"/>
              </a:rPr>
              <a:t>main</a:t>
            </a:r>
            <a:endParaRPr lang="en-US" altLang="zh-CN" sz="1400" b="0" dirty="0">
              <a:solidFill>
                <a:srgbClr val="ABB2BF"/>
              </a:solidFill>
              <a:effectLst/>
              <a:latin typeface="Fira Code" panose="020B0809050000020004" pitchFamily="49" charset="0"/>
            </a:endParaRPr>
          </a:p>
          <a:p>
            <a:b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</a:b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import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(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altLang="zh-CN" sz="1400" b="0" dirty="0">
                <a:solidFill>
                  <a:srgbClr val="98C379"/>
                </a:solidFill>
                <a:effectLst/>
                <a:latin typeface="Fira Code" panose="020B0809050000020004" pitchFamily="49" charset="0"/>
              </a:rPr>
              <a:t>"raytracing-tutorials/utils"</a:t>
            </a:r>
            <a:endParaRPr lang="en-US" altLang="zh-CN" sz="1400" b="0" dirty="0">
              <a:solidFill>
                <a:srgbClr val="ABB2BF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)</a:t>
            </a:r>
          </a:p>
          <a:p>
            <a:b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</a:br>
            <a:r>
              <a:rPr lang="en-US" altLang="zh-CN" sz="1400" b="0" dirty="0" err="1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func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61AFEF"/>
                </a:solidFill>
                <a:effectLst/>
                <a:latin typeface="Fira Code" panose="020B0809050000020004" pitchFamily="49" charset="0"/>
              </a:rPr>
              <a:t>main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() {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altLang="zh-CN" sz="1400" b="0" dirty="0">
                <a:solidFill>
                  <a:srgbClr val="E06C75"/>
                </a:solidFill>
                <a:effectLst/>
                <a:latin typeface="Fira Code" panose="020B0809050000020004" pitchFamily="49" charset="0"/>
              </a:rPr>
              <a:t>w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, </a:t>
            </a:r>
            <a:r>
              <a:rPr lang="en-US" altLang="zh-CN" sz="1400" b="0" dirty="0">
                <a:solidFill>
                  <a:srgbClr val="E06C75"/>
                </a:solidFill>
                <a:effectLst/>
                <a:latin typeface="Fira Code" panose="020B0809050000020004" pitchFamily="49" charset="0"/>
              </a:rPr>
              <a:t>h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E5C07B"/>
                </a:solidFill>
                <a:effectLst/>
                <a:latin typeface="Fira Code" panose="020B0809050000020004" pitchFamily="49" charset="0"/>
              </a:rPr>
              <a:t>:=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D19A66"/>
                </a:solidFill>
                <a:effectLst/>
                <a:latin typeface="Fira Code" panose="020B0809050000020004" pitchFamily="49" charset="0"/>
              </a:rPr>
              <a:t>200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, </a:t>
            </a:r>
            <a:r>
              <a:rPr lang="en-US" altLang="zh-CN" sz="1400" b="0" dirty="0">
                <a:solidFill>
                  <a:srgbClr val="D19A66"/>
                </a:solidFill>
                <a:effectLst/>
                <a:latin typeface="Fira Code" panose="020B0809050000020004" pitchFamily="49" charset="0"/>
              </a:rPr>
              <a:t>100</a:t>
            </a:r>
            <a:endParaRPr lang="en-US" altLang="zh-CN" sz="1400" b="0" dirty="0">
              <a:solidFill>
                <a:srgbClr val="ABB2BF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altLang="zh-CN" sz="1400" b="0" dirty="0" err="1">
                <a:solidFill>
                  <a:srgbClr val="E06C75"/>
                </a:solidFill>
                <a:effectLst/>
                <a:latin typeface="Fira Code" panose="020B0809050000020004" pitchFamily="49" charset="0"/>
              </a:rPr>
              <a:t>img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E5C07B"/>
                </a:solidFill>
                <a:effectLst/>
                <a:latin typeface="Fira Code" panose="020B0809050000020004" pitchFamily="49" charset="0"/>
              </a:rPr>
              <a:t>:=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utils.</a:t>
            </a:r>
            <a:r>
              <a:rPr lang="en-US" altLang="zh-CN" sz="1400" b="0" dirty="0" err="1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NewRGBA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(w, h)</a:t>
            </a:r>
          </a:p>
          <a:p>
            <a:b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</a:b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for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E06C75"/>
                </a:solidFill>
                <a:effectLst/>
                <a:latin typeface="Fira Code" panose="020B0809050000020004" pitchFamily="49" charset="0"/>
              </a:rPr>
              <a:t>j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E5C07B"/>
                </a:solidFill>
                <a:effectLst/>
                <a:latin typeface="Fira Code" panose="020B0809050000020004" pitchFamily="49" charset="0"/>
              </a:rPr>
              <a:t>:=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D19A66"/>
                </a:solidFill>
                <a:effectLst/>
                <a:latin typeface="Fira Code" panose="020B0809050000020004" pitchFamily="49" charset="0"/>
              </a:rPr>
              <a:t>0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; j </a:t>
            </a:r>
            <a:r>
              <a:rPr lang="en-US" altLang="zh-CN" sz="1400" b="0" dirty="0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&lt;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h; 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j</a:t>
            </a:r>
            <a:r>
              <a:rPr lang="en-US" altLang="zh-CN" sz="1400" b="0" dirty="0" err="1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++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{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    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for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 err="1">
                <a:solidFill>
                  <a:srgbClr val="E06C75"/>
                </a:solidFill>
                <a:effectLst/>
                <a:latin typeface="Fira Code" panose="020B0809050000020004" pitchFamily="49" charset="0"/>
              </a:rPr>
              <a:t>i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E5C07B"/>
                </a:solidFill>
                <a:effectLst/>
                <a:latin typeface="Fira Code" panose="020B0809050000020004" pitchFamily="49" charset="0"/>
              </a:rPr>
              <a:t>:=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D19A66"/>
                </a:solidFill>
                <a:effectLst/>
                <a:latin typeface="Fira Code" panose="020B0809050000020004" pitchFamily="49" charset="0"/>
              </a:rPr>
              <a:t>0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; 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i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&lt;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w; 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i</a:t>
            </a:r>
            <a:r>
              <a:rPr lang="en-US" altLang="zh-CN" sz="1400" b="0" dirty="0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++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{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        </a:t>
            </a:r>
            <a:r>
              <a:rPr lang="en-US" altLang="zh-CN" sz="1400" b="0" dirty="0">
                <a:solidFill>
                  <a:srgbClr val="E06C75"/>
                </a:solidFill>
                <a:effectLst/>
                <a:latin typeface="Fira Code" panose="020B0809050000020004" pitchFamily="49" charset="0"/>
              </a:rPr>
              <a:t>r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E5C07B"/>
                </a:solidFill>
                <a:effectLst/>
                <a:latin typeface="Fira Code" panose="020B0809050000020004" pitchFamily="49" charset="0"/>
              </a:rPr>
              <a:t>:=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float32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i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) 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/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float32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(w) 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*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D19A66"/>
                </a:solidFill>
                <a:effectLst/>
                <a:latin typeface="Fira Code" panose="020B0809050000020004" pitchFamily="49" charset="0"/>
              </a:rPr>
              <a:t>255.999</a:t>
            </a:r>
            <a:endParaRPr lang="en-US" altLang="zh-CN" sz="1400" b="0" dirty="0">
              <a:solidFill>
                <a:srgbClr val="ABB2BF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        </a:t>
            </a:r>
            <a:r>
              <a:rPr lang="en-US" altLang="zh-CN" sz="1400" b="0" dirty="0">
                <a:solidFill>
                  <a:srgbClr val="E06C75"/>
                </a:solidFill>
                <a:effectLst/>
                <a:latin typeface="Fira Code" panose="020B0809050000020004" pitchFamily="49" charset="0"/>
              </a:rPr>
              <a:t>g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E5C07B"/>
                </a:solidFill>
                <a:effectLst/>
                <a:latin typeface="Fira Code" panose="020B0809050000020004" pitchFamily="49" charset="0"/>
              </a:rPr>
              <a:t>:=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float32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(j) 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/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float32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(h) 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*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D19A66"/>
                </a:solidFill>
                <a:effectLst/>
                <a:latin typeface="Fira Code" panose="020B0809050000020004" pitchFamily="49" charset="0"/>
              </a:rPr>
              <a:t>255.999</a:t>
            </a:r>
            <a:endParaRPr lang="en-US" altLang="zh-CN" sz="1400" b="0" dirty="0">
              <a:solidFill>
                <a:srgbClr val="ABB2BF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        </a:t>
            </a:r>
            <a:r>
              <a:rPr lang="en-US" altLang="zh-CN" sz="1400" b="0" dirty="0">
                <a:solidFill>
                  <a:srgbClr val="E06C75"/>
                </a:solidFill>
                <a:effectLst/>
                <a:latin typeface="Fira Code" panose="020B0809050000020004" pitchFamily="49" charset="0"/>
              </a:rPr>
              <a:t>b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E5C07B"/>
                </a:solidFill>
                <a:effectLst/>
                <a:latin typeface="Fira Code" panose="020B0809050000020004" pitchFamily="49" charset="0"/>
              </a:rPr>
              <a:t>:=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float32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altLang="zh-CN" sz="1400" b="0" dirty="0">
                <a:solidFill>
                  <a:srgbClr val="D19A66"/>
                </a:solidFill>
                <a:effectLst/>
                <a:latin typeface="Fira Code" panose="020B0809050000020004" pitchFamily="49" charset="0"/>
              </a:rPr>
              <a:t>0.2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) </a:t>
            </a:r>
            <a:r>
              <a:rPr lang="en-US" altLang="zh-CN" sz="1400" b="0" dirty="0">
                <a:solidFill>
                  <a:srgbClr val="C678DD"/>
                </a:solidFill>
                <a:effectLst/>
                <a:latin typeface="Fira Code" panose="020B0809050000020004" pitchFamily="49" charset="0"/>
              </a:rPr>
              <a:t>*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</a:t>
            </a:r>
            <a:r>
              <a:rPr lang="en-US" altLang="zh-CN" sz="1400" b="0" dirty="0">
                <a:solidFill>
                  <a:srgbClr val="D19A66"/>
                </a:solidFill>
                <a:effectLst/>
                <a:latin typeface="Fira Code" panose="020B0809050000020004" pitchFamily="49" charset="0"/>
              </a:rPr>
              <a:t>255.999</a:t>
            </a:r>
            <a:endParaRPr lang="en-US" altLang="zh-CN" sz="1400" b="0" dirty="0">
              <a:solidFill>
                <a:srgbClr val="ABB2BF"/>
              </a:solidFill>
              <a:effectLst/>
              <a:latin typeface="Fira Code" panose="020B0809050000020004" pitchFamily="49" charset="0"/>
            </a:endParaRP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        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img.</a:t>
            </a:r>
            <a:r>
              <a:rPr lang="en-US" altLang="zh-CN" sz="1400" b="0" dirty="0" err="1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SetRGBA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i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, j, 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utils.RGBAFC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{r, g, b, </a:t>
            </a:r>
            <a:r>
              <a:rPr lang="en-US" altLang="zh-CN" sz="1400" b="0" dirty="0">
                <a:solidFill>
                  <a:srgbClr val="D19A66"/>
                </a:solidFill>
                <a:effectLst/>
                <a:latin typeface="Fira Code" panose="020B0809050000020004" pitchFamily="49" charset="0"/>
              </a:rPr>
              <a:t>255.0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})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    }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}</a:t>
            </a:r>
          </a:p>
          <a:p>
            <a:b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</a:b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    </a:t>
            </a:r>
            <a:r>
              <a:rPr lang="en-US" altLang="zh-CN" sz="1400" b="0" dirty="0" err="1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img.</a:t>
            </a:r>
            <a:r>
              <a:rPr lang="en-US" altLang="zh-CN" sz="1400" b="0" dirty="0" err="1">
                <a:solidFill>
                  <a:srgbClr val="56B6C2"/>
                </a:solidFill>
                <a:effectLst/>
                <a:latin typeface="Fira Code" panose="020B0809050000020004" pitchFamily="49" charset="0"/>
              </a:rPr>
              <a:t>SavePNG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(</a:t>
            </a:r>
            <a:r>
              <a:rPr lang="en-US" altLang="zh-CN" sz="1400" b="0" dirty="0">
                <a:solidFill>
                  <a:srgbClr val="98C379"/>
                </a:solidFill>
                <a:effectLst/>
                <a:latin typeface="Fira Code" panose="020B0809050000020004" pitchFamily="49" charset="0"/>
              </a:rPr>
              <a:t>"result.png"</a:t>
            </a:r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)</a:t>
            </a:r>
          </a:p>
          <a:p>
            <a:r>
              <a:rPr lang="en-US" altLang="zh-CN" sz="1400" b="0" dirty="0">
                <a:solidFill>
                  <a:srgbClr val="ABB2BF"/>
                </a:solidFill>
                <a:effectLst/>
                <a:latin typeface="Fira Code" panose="020B08090500000200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70256773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CKET_SHAPE_SH" val="H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CKET_SHAPE_SH" val="H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CKET_SHAPE_SH" val="H"/>
</p:tagLst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25022"/>
      </a:accent1>
      <a:accent2>
        <a:srgbClr val="7FBA00"/>
      </a:accent2>
      <a:accent3>
        <a:srgbClr val="01A4EF"/>
      </a:accent3>
      <a:accent4>
        <a:srgbClr val="FFB901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p">
      <a:majorFont>
        <a:latin typeface="Myriad Pro"/>
        <a:ea typeface="Noto Sans S Chinese Regular"/>
        <a:cs typeface=""/>
      </a:majorFont>
      <a:minorFont>
        <a:latin typeface="Myriad Pro"/>
        <a:ea typeface="Noto Sans S Chinese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F25022"/>
    </a:accent1>
    <a:accent2>
      <a:srgbClr val="7FBA00"/>
    </a:accent2>
    <a:accent3>
      <a:srgbClr val="01A4EF"/>
    </a:accent3>
    <a:accent4>
      <a:srgbClr val="FFB901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860</TotalTime>
  <Words>10287</Words>
  <Application>Microsoft Office PowerPoint</Application>
  <PresentationFormat>Widescreen</PresentationFormat>
  <Paragraphs>1028</Paragraphs>
  <Slides>55</Slides>
  <Notes>53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2" baseType="lpstr">
      <vt:lpstr>DengXian</vt:lpstr>
      <vt:lpstr>DengXian</vt:lpstr>
      <vt:lpstr>Myriad Pro</vt:lpstr>
      <vt:lpstr>Myriad Pro SemiCond</vt:lpstr>
      <vt:lpstr>Arial</vt:lpstr>
      <vt:lpstr>Fira Code</vt:lpstr>
      <vt:lpstr>Office 主题​​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感受技术之美</dc:title>
  <dc:creator>Xuan Kan</dc:creator>
  <cp:lastModifiedBy>L.Y. Wei</cp:lastModifiedBy>
  <cp:revision>357</cp:revision>
  <dcterms:created xsi:type="dcterms:W3CDTF">2016-09-07T10:46:00Z</dcterms:created>
  <dcterms:modified xsi:type="dcterms:W3CDTF">2020-12-13T01:20:02Z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2052-10.1.0.7521</vt:lpwstr>
  </property>
</Properties>
</file>